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2" r:id="rId4"/>
    <p:sldMasterId id="2147483683" r:id="rId5"/>
    <p:sldMasterId id="2147483684" r:id="rId6"/>
    <p:sldMasterId id="214748368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766cb2b0d_1_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c766cb2b0d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768fb3e02_1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c768fb3e02_1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c768fb3e02_1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768fb3e02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c768fb3e02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c768fb3e02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768fb3e0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c768fb3e02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766cb2b0d_1_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c766cb2b0d_1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64c64244b_1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c64c64244b_1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c64c64244b_8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" name="Google Shape;374;gc64c64244b_8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c64c64244b_8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gc64c64244b_8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c64c64244b_8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2" name="Google Shape;392;gc64c64244b_8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c64c64244b_8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gc64c64244b_8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c64c64244b_8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9" name="Google Shape;409;gc64c64244b_8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766cb2b0d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c766cb2b0d_6_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64c64244b_8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5" name="Google Shape;415;gc64c64244b_8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c64c64244b_8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8" name="Google Shape;428;gc64c64244b_8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c64c64244b_8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9" name="Google Shape;439;gc64c64244b_8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64c64244b_8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5" name="Google Shape;445;gc64c64244b_8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c64c64244b_8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9" name="Google Shape;469;gc64c64244b_8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c84f452ca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7" name="Google Shape;487;gc84f452caf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84f452ca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c84f452ca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c84f452ca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c84f452ca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c84f452caf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c84f452caf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84f452caf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c84f452caf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766cb2b0d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c766cb2b0d_6_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c84f452caf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c84f452caf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84f452caf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84f452caf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c84f452caf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c84f452caf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c84f452caf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c84f452caf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c84f452caf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c84f452caf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c84f452caf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c84f452caf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c84f452caf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c84f452caf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c84f452caf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c84f452caf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c84f452caf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c84f452caf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c64c6424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7" name="Google Shape;597;gc64c64244b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64c64244b_12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c64c64244b_12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c64c64244b_12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c64c64244b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8" name="Google Shape;608;gc64c64244b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c64c64244b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4" name="Google Shape;614;gc64c64244b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c64c64244b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0" name="Google Shape;620;gc64c64244b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c64c64244b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6" name="Google Shape;626;gc64c64244b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c64c64244b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2" name="Google Shape;632;gc64c64244b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c8e2b6532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c8e2b6532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c768fb3e02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c768fb3e02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haven’t there be a detector for CNN generated images? Here are some obstacles: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766cb2b0d_1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c766cb2b0d_1_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c766cb2b0d_1_9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64c64244b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64c64244b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64c64244b_12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c64c64244b_12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c64c64244b_12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768fb3e0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c768fb3e0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64c64244b_12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c64c64244b_12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c64c64244b_12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11" y="475073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825038" y="3341715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" name="Google Shape;67;p14"/>
          <p:cNvCxnSpPr/>
          <p:nvPr/>
        </p:nvCxnSpPr>
        <p:spPr>
          <a:xfrm>
            <a:off x="905744" y="325755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822960" y="1384300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11" y="475073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b="0" sz="6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822960" y="3339846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10" type="dt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6"/>
          <p:cNvCxnSpPr/>
          <p:nvPr/>
        </p:nvCxnSpPr>
        <p:spPr>
          <a:xfrm>
            <a:off x="905744" y="325755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822959" y="1384300"/>
            <a:ext cx="370332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2" type="body"/>
          </p:nvPr>
        </p:nvSpPr>
        <p:spPr>
          <a:xfrm>
            <a:off x="4663440" y="1384301"/>
            <a:ext cx="370332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0" type="dt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822960" y="1384539"/>
            <a:ext cx="3703320" cy="5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822960" y="1936750"/>
            <a:ext cx="3703320" cy="2533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3" type="body"/>
          </p:nvPr>
        </p:nvSpPr>
        <p:spPr>
          <a:xfrm>
            <a:off x="4663440" y="1384539"/>
            <a:ext cx="3703320" cy="5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5" name="Google Shape;95;p18"/>
          <p:cNvSpPr txBox="1"/>
          <p:nvPr>
            <p:ph idx="4" type="body"/>
          </p:nvPr>
        </p:nvSpPr>
        <p:spPr>
          <a:xfrm>
            <a:off x="4663440" y="1936750"/>
            <a:ext cx="3703320" cy="2533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0" type="dt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0" type="dt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11" y="475073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idx="10" type="dt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/>
          <p:nvPr/>
        </p:nvSpPr>
        <p:spPr>
          <a:xfrm>
            <a:off x="12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type="title"/>
          </p:nvPr>
        </p:nvSpPr>
        <p:spPr>
          <a:xfrm>
            <a:off x="342900" y="445769"/>
            <a:ext cx="24003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b="0" sz="27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600450" y="548640"/>
            <a:ext cx="486918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2" type="body"/>
          </p:nvPr>
        </p:nvSpPr>
        <p:spPr>
          <a:xfrm>
            <a:off x="342900" y="2194560"/>
            <a:ext cx="2400300" cy="25343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16" name="Google Shape;116;p21"/>
          <p:cNvSpPr txBox="1"/>
          <p:nvPr>
            <p:ph idx="10" type="dt"/>
          </p:nvPr>
        </p:nvSpPr>
        <p:spPr>
          <a:xfrm>
            <a:off x="349134" y="4844839"/>
            <a:ext cx="19638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1" type="ftr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/>
          <p:nvPr/>
        </p:nvSpPr>
        <p:spPr>
          <a:xfrm>
            <a:off x="0" y="3714750"/>
            <a:ext cx="9141618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11" y="368630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 txBox="1"/>
          <p:nvPr>
            <p:ph type="title"/>
          </p:nvPr>
        </p:nvSpPr>
        <p:spPr>
          <a:xfrm>
            <a:off x="822960" y="3806190"/>
            <a:ext cx="7584948" cy="6172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b="0" sz="27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2"/>
          <p:cNvSpPr/>
          <p:nvPr>
            <p:ph idx="2" type="pic"/>
          </p:nvPr>
        </p:nvSpPr>
        <p:spPr>
          <a:xfrm>
            <a:off x="11" y="0"/>
            <a:ext cx="9143988" cy="368630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342900" spcFirstLastPara="1" rIns="0" wrap="square" tIns="3429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822960" y="4430267"/>
            <a:ext cx="7584948" cy="445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25" name="Google Shape;125;p22"/>
          <p:cNvSpPr txBox="1"/>
          <p:nvPr>
            <p:ph idx="10" type="dt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 rot="5400000">
            <a:off x="3086100" y="-878839"/>
            <a:ext cx="301752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275" spcFirstLastPara="1" rIns="34275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0" type="dt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11" y="475073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>
            <p:ph type="title"/>
          </p:nvPr>
        </p:nvSpPr>
        <p:spPr>
          <a:xfrm rot="5400000">
            <a:off x="5370480" y="1484279"/>
            <a:ext cx="4318066" cy="19716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 rot="5400000">
            <a:off x="1369979" y="-430246"/>
            <a:ext cx="4318067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275" spcFirstLastPara="1" rIns="34275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0" type="dt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11" y="475073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 txBox="1"/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" type="subTitle"/>
          </p:nvPr>
        </p:nvSpPr>
        <p:spPr>
          <a:xfrm>
            <a:off x="825038" y="3341715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71" name="Google Shape;171;p28"/>
          <p:cNvSpPr txBox="1"/>
          <p:nvPr>
            <p:ph idx="10" type="dt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" name="Google Shape;174;p28"/>
          <p:cNvCxnSpPr/>
          <p:nvPr/>
        </p:nvCxnSpPr>
        <p:spPr>
          <a:xfrm>
            <a:off x="905744" y="325755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822960" y="1384300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10" type="dt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11" y="475073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0"/>
          <p:cNvSpPr txBox="1"/>
          <p:nvPr>
            <p:ph type="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b="0" sz="6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822960" y="3339846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10" type="dt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0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905744" y="325755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822959" y="1384300"/>
            <a:ext cx="370332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93" name="Google Shape;193;p31"/>
          <p:cNvSpPr txBox="1"/>
          <p:nvPr>
            <p:ph idx="2" type="body"/>
          </p:nvPr>
        </p:nvSpPr>
        <p:spPr>
          <a:xfrm>
            <a:off x="4663440" y="1384301"/>
            <a:ext cx="370332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94" name="Google Shape;194;p31"/>
          <p:cNvSpPr txBox="1"/>
          <p:nvPr>
            <p:ph idx="10" type="dt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822960" y="1384539"/>
            <a:ext cx="3703320" cy="5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200" name="Google Shape;200;p32"/>
          <p:cNvSpPr txBox="1"/>
          <p:nvPr>
            <p:ph idx="2" type="body"/>
          </p:nvPr>
        </p:nvSpPr>
        <p:spPr>
          <a:xfrm>
            <a:off x="822960" y="1936750"/>
            <a:ext cx="3703320" cy="2533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201" name="Google Shape;201;p32"/>
          <p:cNvSpPr txBox="1"/>
          <p:nvPr>
            <p:ph idx="3" type="body"/>
          </p:nvPr>
        </p:nvSpPr>
        <p:spPr>
          <a:xfrm>
            <a:off x="4663440" y="1384539"/>
            <a:ext cx="3703320" cy="5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202" name="Google Shape;202;p32"/>
          <p:cNvSpPr txBox="1"/>
          <p:nvPr>
            <p:ph idx="4" type="body"/>
          </p:nvPr>
        </p:nvSpPr>
        <p:spPr>
          <a:xfrm>
            <a:off x="4663440" y="1936750"/>
            <a:ext cx="3703320" cy="2533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203" name="Google Shape;203;p32"/>
          <p:cNvSpPr txBox="1"/>
          <p:nvPr>
            <p:ph idx="10" type="dt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32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32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33"/>
          <p:cNvSpPr txBox="1"/>
          <p:nvPr>
            <p:ph idx="10" type="dt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9" name="Google Shape;209;p33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33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4"/>
          <p:cNvSpPr/>
          <p:nvPr/>
        </p:nvSpPr>
        <p:spPr>
          <a:xfrm>
            <a:off x="11" y="475073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4"/>
          <p:cNvSpPr txBox="1"/>
          <p:nvPr>
            <p:ph idx="10" type="dt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34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/>
          <p:nvPr/>
        </p:nvSpPr>
        <p:spPr>
          <a:xfrm>
            <a:off x="12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5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5"/>
          <p:cNvSpPr txBox="1"/>
          <p:nvPr>
            <p:ph type="title"/>
          </p:nvPr>
        </p:nvSpPr>
        <p:spPr>
          <a:xfrm>
            <a:off x="342900" y="445769"/>
            <a:ext cx="24003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b="0" sz="2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3600450" y="548640"/>
            <a:ext cx="486918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222" name="Google Shape;222;p35"/>
          <p:cNvSpPr txBox="1"/>
          <p:nvPr>
            <p:ph idx="2" type="body"/>
          </p:nvPr>
        </p:nvSpPr>
        <p:spPr>
          <a:xfrm>
            <a:off x="342900" y="2194560"/>
            <a:ext cx="2400300" cy="25343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23" name="Google Shape;223;p35"/>
          <p:cNvSpPr txBox="1"/>
          <p:nvPr>
            <p:ph idx="10" type="dt"/>
          </p:nvPr>
        </p:nvSpPr>
        <p:spPr>
          <a:xfrm>
            <a:off x="349134" y="4844839"/>
            <a:ext cx="19638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35"/>
          <p:cNvSpPr txBox="1"/>
          <p:nvPr>
            <p:ph idx="11" type="ftr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35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/>
          <p:nvPr/>
        </p:nvSpPr>
        <p:spPr>
          <a:xfrm>
            <a:off x="0" y="3714750"/>
            <a:ext cx="9141618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11" y="368630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6"/>
          <p:cNvSpPr txBox="1"/>
          <p:nvPr>
            <p:ph type="title"/>
          </p:nvPr>
        </p:nvSpPr>
        <p:spPr>
          <a:xfrm>
            <a:off x="822960" y="3806190"/>
            <a:ext cx="7584948" cy="6172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b="0" sz="2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0" name="Google Shape;230;p36"/>
          <p:cNvSpPr/>
          <p:nvPr>
            <p:ph idx="2" type="pic"/>
          </p:nvPr>
        </p:nvSpPr>
        <p:spPr>
          <a:xfrm>
            <a:off x="11" y="0"/>
            <a:ext cx="9143988" cy="368630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342900" spcFirstLastPara="1" rIns="0" wrap="square" tIns="3429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36"/>
          <p:cNvSpPr txBox="1"/>
          <p:nvPr>
            <p:ph idx="1" type="body"/>
          </p:nvPr>
        </p:nvSpPr>
        <p:spPr>
          <a:xfrm>
            <a:off x="822960" y="4430267"/>
            <a:ext cx="7584948" cy="445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32" name="Google Shape;232;p36"/>
          <p:cNvSpPr txBox="1"/>
          <p:nvPr>
            <p:ph idx="10" type="dt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36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 rot="5400000">
            <a:off x="3086100" y="-878839"/>
            <a:ext cx="301752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275" spcFirstLastPara="1" rIns="34275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238" name="Google Shape;238;p37"/>
          <p:cNvSpPr txBox="1"/>
          <p:nvPr>
            <p:ph idx="10" type="dt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37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37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8"/>
          <p:cNvSpPr/>
          <p:nvPr/>
        </p:nvSpPr>
        <p:spPr>
          <a:xfrm>
            <a:off x="11" y="475073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8"/>
          <p:cNvSpPr txBox="1"/>
          <p:nvPr>
            <p:ph type="title"/>
          </p:nvPr>
        </p:nvSpPr>
        <p:spPr>
          <a:xfrm rot="5400000">
            <a:off x="5370480" y="1484279"/>
            <a:ext cx="4318066" cy="19716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 rot="5400000">
            <a:off x="1369979" y="-430246"/>
            <a:ext cx="4318067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275" spcFirstLastPara="1" rIns="34275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idx="10" type="dt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38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38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4750737"/>
            <a:ext cx="9144000" cy="4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822960" y="1384300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" name="Google Shape;58;p13"/>
          <p:cNvCxnSpPr/>
          <p:nvPr/>
        </p:nvCxnSpPr>
        <p:spPr>
          <a:xfrm>
            <a:off x="895149" y="1303384"/>
            <a:ext cx="74752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5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 txBox="1"/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alibri"/>
              <a:buNone/>
              <a:defRPr b="0" i="0" sz="36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b="0" i="0" sz="15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  <a:defRPr b="0" i="0" sz="135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5275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5275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5275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5275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b="0" i="0" sz="78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" name="Google Shape;150;p25"/>
          <p:cNvCxnSpPr/>
          <p:nvPr/>
        </p:nvCxnSpPr>
        <p:spPr>
          <a:xfrm>
            <a:off x="895149" y="1303384"/>
            <a:ext cx="7475220" cy="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0" y="4750737"/>
            <a:ext cx="9144000" cy="4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822960" y="1384300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7"/>
          <p:cNvSpPr txBox="1"/>
          <p:nvPr>
            <p:ph idx="10" type="dt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7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27"/>
          <p:cNvCxnSpPr/>
          <p:nvPr/>
        </p:nvCxnSpPr>
        <p:spPr>
          <a:xfrm>
            <a:off x="895149" y="1303384"/>
            <a:ext cx="74752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hyperlink" Target="https://www.youtube.com/watch?v=cQ54GDm1eL0" TargetMode="External"/><Relationship Id="rId5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ctrTitle"/>
          </p:nvPr>
        </p:nvSpPr>
        <p:spPr>
          <a:xfrm>
            <a:off x="800110" y="912114"/>
            <a:ext cx="7543800" cy="123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Calibri"/>
              <a:buNone/>
            </a:pPr>
            <a:r>
              <a:rPr lang="en" sz="3600"/>
              <a:t>CNN-generated images are surprisingly easy to spot... for now</a:t>
            </a:r>
            <a:endParaRPr sz="1700"/>
          </a:p>
        </p:txBody>
      </p:sp>
      <p:sp>
        <p:nvSpPr>
          <p:cNvPr id="254" name="Google Shape;254;p39"/>
          <p:cNvSpPr txBox="1"/>
          <p:nvPr>
            <p:ph idx="1" type="subTitle"/>
          </p:nvPr>
        </p:nvSpPr>
        <p:spPr>
          <a:xfrm>
            <a:off x="825038" y="3341715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 cap="none">
                <a:solidFill>
                  <a:schemeClr val="dk1"/>
                </a:solidFill>
              </a:rPr>
              <a:t>Bingzhao Shan	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 cap="none">
                <a:solidFill>
                  <a:schemeClr val="dk1"/>
                </a:solidFill>
              </a:rPr>
              <a:t>Songlin Liu	    Zihan Wang </a:t>
            </a:r>
            <a:endParaRPr sz="2000" cap="none">
              <a:solidFill>
                <a:schemeClr val="dk1"/>
              </a:solidFill>
            </a:endParaRPr>
          </a:p>
        </p:txBody>
      </p:sp>
      <p:sp>
        <p:nvSpPr>
          <p:cNvPr id="255" name="Google Shape;255;p39"/>
          <p:cNvSpPr txBox="1"/>
          <p:nvPr/>
        </p:nvSpPr>
        <p:spPr>
          <a:xfrm>
            <a:off x="2169200" y="2244750"/>
            <a:ext cx="5131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Sheng-Yu Wang     Oliver Wang     Richard Zhang     Andrew Owens     Alexei Efros     	 	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lang="en" sz="2800"/>
              <a:t>Big Ideas</a:t>
            </a:r>
            <a:endParaRPr sz="2800"/>
          </a:p>
        </p:txBody>
      </p:sp>
      <p:sp>
        <p:nvSpPr>
          <p:cNvPr id="337" name="Google Shape;337;p48"/>
          <p:cNvSpPr txBox="1"/>
          <p:nvPr>
            <p:ph idx="1" type="body"/>
          </p:nvPr>
        </p:nvSpPr>
        <p:spPr>
          <a:xfrm>
            <a:off x="822950" y="1802800"/>
            <a:ext cx="7688700" cy="26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114300" spcFirstLastPara="1" rIns="0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 </a:t>
            </a:r>
            <a:r>
              <a:rPr lang="en" sz="1400"/>
              <a:t>general image forensics approach for detecting CNN-generated imagery. 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75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Are there common features or artifacts shared across diverse CNN generators ? 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it possible to train a forensics classifier on images from one model that generalize to those of many models (cross-model generalization)? 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3175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the trained classifier perform well across different datasets ?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lang="en" sz="2800"/>
              <a:t>Main </a:t>
            </a:r>
            <a:r>
              <a:rPr lang="en" sz="2800"/>
              <a:t>Contributions</a:t>
            </a:r>
            <a:endParaRPr sz="2800"/>
          </a:p>
        </p:txBody>
      </p:sp>
      <p:sp>
        <p:nvSpPr>
          <p:cNvPr id="344" name="Google Shape;344;p49"/>
          <p:cNvSpPr txBox="1"/>
          <p:nvPr>
            <p:ph idx="1" type="body"/>
          </p:nvPr>
        </p:nvSpPr>
        <p:spPr>
          <a:xfrm>
            <a:off x="800100" y="1735300"/>
            <a:ext cx="7543800" cy="18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/>
              <a:t>Showed that </a:t>
            </a:r>
            <a:r>
              <a:rPr b="1" lang="en" sz="1400"/>
              <a:t>forensics models trained on CNN-generated images</a:t>
            </a:r>
            <a:r>
              <a:rPr lang="en" sz="1400"/>
              <a:t> exhibit a surprising amount of generalization to other unseen CNN synthesis methods. 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/>
              <a:t>Proposed a </a:t>
            </a:r>
            <a:r>
              <a:rPr b="1" lang="en" sz="1400"/>
              <a:t>new dataset </a:t>
            </a:r>
            <a:r>
              <a:rPr lang="en" sz="1400"/>
              <a:t>and </a:t>
            </a:r>
            <a:r>
              <a:rPr b="1" lang="en" sz="1400"/>
              <a:t>evaluation metric</a:t>
            </a:r>
            <a:r>
              <a:rPr lang="en" sz="1400"/>
              <a:t> for detecting of CNN-generated images.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/>
              <a:t>Experimentally analyzed the factors that account for </a:t>
            </a:r>
            <a:r>
              <a:rPr b="1" lang="en" sz="1400"/>
              <a:t>cross-model generalization</a:t>
            </a:r>
            <a:r>
              <a:rPr lang="en" sz="1400"/>
              <a:t>. 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85858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0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1" name="Google Shape;351;p50"/>
          <p:cNvCxnSpPr/>
          <p:nvPr/>
        </p:nvCxnSpPr>
        <p:spPr>
          <a:xfrm>
            <a:off x="905743" y="3257550"/>
            <a:ext cx="7406700" cy="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50"/>
          <p:cNvSpPr/>
          <p:nvPr/>
        </p:nvSpPr>
        <p:spPr>
          <a:xfrm>
            <a:off x="2381" y="0"/>
            <a:ext cx="9141600" cy="5143500"/>
          </a:xfrm>
          <a:prstGeom prst="rect">
            <a:avLst/>
          </a:prstGeom>
          <a:solidFill>
            <a:srgbClr val="5858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0"/>
          <p:cNvSpPr txBox="1"/>
          <p:nvPr>
            <p:ph type="title"/>
          </p:nvPr>
        </p:nvSpPr>
        <p:spPr>
          <a:xfrm>
            <a:off x="3261714" y="482600"/>
            <a:ext cx="53793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Calibri"/>
              <a:buNone/>
            </a:pPr>
            <a:r>
              <a:rPr lang="en" sz="5000">
                <a:solidFill>
                  <a:schemeClr val="lt2"/>
                </a:solidFill>
              </a:rPr>
              <a:t>Related Work</a:t>
            </a:r>
            <a:endParaRPr/>
          </a:p>
        </p:txBody>
      </p:sp>
      <p:cxnSp>
        <p:nvCxnSpPr>
          <p:cNvPr id="354" name="Google Shape;354;p50"/>
          <p:cNvCxnSpPr/>
          <p:nvPr/>
        </p:nvCxnSpPr>
        <p:spPr>
          <a:xfrm>
            <a:off x="3031539" y="1177703"/>
            <a:ext cx="0" cy="2400300"/>
          </a:xfrm>
          <a:prstGeom prst="straightConnector1">
            <a:avLst/>
          </a:prstGeom>
          <a:noFill/>
          <a:ln cap="flat" cmpd="sng" w="317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p50"/>
          <p:cNvSpPr/>
          <p:nvPr/>
        </p:nvSpPr>
        <p:spPr>
          <a:xfrm>
            <a:off x="2381" y="4752594"/>
            <a:ext cx="9141600" cy="390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lang="en" sz="2800"/>
              <a:t>Related Work – Detect CNN Based Manipulation</a:t>
            </a:r>
            <a:endParaRPr sz="2800"/>
          </a:p>
        </p:txBody>
      </p:sp>
      <p:sp>
        <p:nvSpPr>
          <p:cNvPr id="361" name="Google Shape;361;p51"/>
          <p:cNvSpPr txBox="1"/>
          <p:nvPr>
            <p:ph idx="1" type="body"/>
          </p:nvPr>
        </p:nvSpPr>
        <p:spPr>
          <a:xfrm>
            <a:off x="822960" y="11008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63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2000"/>
          </a:p>
          <a:p>
            <a:pPr indent="-3175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Rössler et al. showed that simple classifiers could detect fakes generated by a specific face manipulation model. 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0200" lvl="0" marL="457200" rtl="0" algn="l">
              <a:spcBef>
                <a:spcPts val="110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Zhang et al. found that classifiers generalize poorly between GAN models and proposed AutoGAN for generating images that contain the upsampling artifacts common in GAN architectures. </a:t>
            </a:r>
            <a:endParaRPr sz="1400"/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7500" lvl="0" marL="457200" rtl="0" algn="l"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Cozzolino et al. proposed an autoencoder based new learning method to improve the transfer performance in zero- and low-shot regimes for a variety of  generation methods including both CNN and non-CNN based models. </a:t>
            </a:r>
            <a:endParaRPr sz="1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9144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2"/>
          <p:cNvSpPr txBox="1"/>
          <p:nvPr>
            <p:ph type="title"/>
          </p:nvPr>
        </p:nvSpPr>
        <p:spPr>
          <a:xfrm>
            <a:off x="588574" y="131050"/>
            <a:ext cx="8235600" cy="113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lang="en" sz="2800"/>
              <a:t>Related Work – Artifacts from CNN-based Generators</a:t>
            </a:r>
            <a:endParaRPr sz="2800"/>
          </a:p>
        </p:txBody>
      </p:sp>
      <p:sp>
        <p:nvSpPr>
          <p:cNvPr id="367" name="Google Shape;367;p52"/>
          <p:cNvSpPr txBox="1"/>
          <p:nvPr>
            <p:ph idx="1" type="body"/>
          </p:nvPr>
        </p:nvSpPr>
        <p:spPr>
          <a:xfrm>
            <a:off x="800100" y="1451800"/>
            <a:ext cx="7569900" cy="23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-317500" lvl="0" marL="457200" rtl="0" algn="l"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Odena et al. reported that</a:t>
            </a:r>
            <a:r>
              <a:rPr lang="en" sz="1400"/>
              <a:t> </a:t>
            </a:r>
            <a:r>
              <a:rPr b="1" lang="en" sz="1400"/>
              <a:t>deconvolution </a:t>
            </a:r>
            <a:r>
              <a:rPr lang="en" sz="1400"/>
              <a:t>during upsampling ignores classical sampling theorem and </a:t>
            </a:r>
            <a:r>
              <a:rPr lang="en" sz="1400"/>
              <a:t>produces checkerboard artifacts that reduce CNN representational power. </a:t>
            </a:r>
            <a:endParaRPr sz="1400"/>
          </a:p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000"/>
              <a:t>	</a:t>
            </a:r>
            <a:endParaRPr sz="1800"/>
          </a:p>
        </p:txBody>
      </p:sp>
      <p:pic>
        <p:nvPicPr>
          <p:cNvPr id="368" name="Google Shape;368;p52"/>
          <p:cNvPicPr preferRelativeResize="0"/>
          <p:nvPr/>
        </p:nvPicPr>
        <p:blipFill rotWithShape="1">
          <a:blip r:embed="rId3">
            <a:alphaModFix/>
          </a:blip>
          <a:srcRect b="8164" l="0" r="0" t="5532"/>
          <a:stretch/>
        </p:blipFill>
        <p:spPr>
          <a:xfrm>
            <a:off x="838900" y="2097725"/>
            <a:ext cx="3613402" cy="158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2"/>
          <p:cNvSpPr txBox="1"/>
          <p:nvPr/>
        </p:nvSpPr>
        <p:spPr>
          <a:xfrm>
            <a:off x="1078850" y="3834425"/>
            <a:ext cx="31335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Example: checkerboard artifacts </a:t>
            </a:r>
            <a:endParaRPr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52"/>
          <p:cNvPicPr preferRelativeResize="0"/>
          <p:nvPr/>
        </p:nvPicPr>
        <p:blipFill rotWithShape="1">
          <a:blip r:embed="rId4">
            <a:alphaModFix/>
          </a:blip>
          <a:srcRect b="0" l="7919" r="8810" t="0"/>
          <a:stretch/>
        </p:blipFill>
        <p:spPr>
          <a:xfrm>
            <a:off x="4971775" y="2002050"/>
            <a:ext cx="3309445" cy="11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2"/>
          <p:cNvSpPr txBox="1"/>
          <p:nvPr/>
        </p:nvSpPr>
        <p:spPr>
          <a:xfrm>
            <a:off x="5269900" y="3834425"/>
            <a:ext cx="31335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Deconvolution can have overlap </a:t>
            </a:r>
            <a:r>
              <a:rPr lang="en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3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" name="Google Shape;378;p53"/>
          <p:cNvCxnSpPr/>
          <p:nvPr/>
        </p:nvCxnSpPr>
        <p:spPr>
          <a:xfrm>
            <a:off x="905743" y="3257550"/>
            <a:ext cx="7406700" cy="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9" name="Google Shape;379;p53"/>
          <p:cNvSpPr/>
          <p:nvPr/>
        </p:nvSpPr>
        <p:spPr>
          <a:xfrm>
            <a:off x="6" y="0"/>
            <a:ext cx="9141600" cy="5143500"/>
          </a:xfrm>
          <a:prstGeom prst="rect">
            <a:avLst/>
          </a:prstGeom>
          <a:solidFill>
            <a:srgbClr val="5858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3"/>
          <p:cNvSpPr txBox="1"/>
          <p:nvPr>
            <p:ph type="title"/>
          </p:nvPr>
        </p:nvSpPr>
        <p:spPr>
          <a:xfrm>
            <a:off x="3261714" y="482600"/>
            <a:ext cx="53793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Calibri"/>
              <a:buNone/>
            </a:pPr>
            <a:r>
              <a:rPr lang="en" sz="5000">
                <a:solidFill>
                  <a:schemeClr val="lt2"/>
                </a:solidFill>
              </a:rPr>
              <a:t>The ForenSynths Dataset</a:t>
            </a:r>
            <a:endParaRPr/>
          </a:p>
        </p:txBody>
      </p:sp>
      <p:cxnSp>
        <p:nvCxnSpPr>
          <p:cNvPr id="381" name="Google Shape;381;p53"/>
          <p:cNvCxnSpPr/>
          <p:nvPr/>
        </p:nvCxnSpPr>
        <p:spPr>
          <a:xfrm>
            <a:off x="3031539" y="1177703"/>
            <a:ext cx="0" cy="2400300"/>
          </a:xfrm>
          <a:prstGeom prst="straightConnector1">
            <a:avLst/>
          </a:prstGeom>
          <a:noFill/>
          <a:ln cap="flat" cmpd="sng" w="317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2" name="Google Shape;382;p53"/>
          <p:cNvSpPr/>
          <p:nvPr/>
        </p:nvSpPr>
        <p:spPr>
          <a:xfrm>
            <a:off x="2381" y="4752594"/>
            <a:ext cx="9141600" cy="390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/>
          <p:nvPr/>
        </p:nvSpPr>
        <p:spPr>
          <a:xfrm>
            <a:off x="826200" y="194067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b="0" i="0" lang="en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ForenSynths Dataset</a:t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54"/>
          <p:cNvSpPr txBox="1"/>
          <p:nvPr/>
        </p:nvSpPr>
        <p:spPr>
          <a:xfrm>
            <a:off x="727650" y="1390800"/>
            <a:ext cx="7688700" cy="29029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114300" spcFirstLastPara="1" rIns="0" wrap="square" tIns="34275">
            <a:norm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●"/>
            </a:pP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large dataset of a mixture of real and CNN-generated images</a:t>
            </a:r>
            <a:endParaRPr b="0" i="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t/>
            </a:r>
            <a:endParaRPr b="0" i="0" sz="1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○"/>
            </a:pP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11 synthesis models, span a variety of CNN architecture, datasets, and losses</a:t>
            </a:r>
            <a:endParaRPr b="0" i="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t/>
            </a:r>
            <a:endParaRPr b="0" i="0" sz="1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○"/>
            </a:pP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All these models have an upsampling convolutional structure</a:t>
            </a:r>
            <a:endParaRPr/>
          </a:p>
          <a:p>
            <a: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047" y="2842252"/>
            <a:ext cx="8402105" cy="1754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5"/>
          <p:cNvSpPr txBox="1"/>
          <p:nvPr/>
        </p:nvSpPr>
        <p:spPr>
          <a:xfrm>
            <a:off x="826200" y="194067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b="0" i="0" lang="en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ForenSynths Dataset</a:t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55"/>
          <p:cNvSpPr txBox="1"/>
          <p:nvPr/>
        </p:nvSpPr>
        <p:spPr>
          <a:xfrm>
            <a:off x="727650" y="1390800"/>
            <a:ext cx="7688700" cy="29029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114300" spcFirstLastPara="1" rIns="0" wrap="square" tIns="34275">
            <a:norm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●"/>
            </a:pP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large dataset of a mixture of real and CNN-generated images</a:t>
            </a:r>
            <a:endParaRPr b="0" i="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t/>
            </a:r>
            <a:endParaRPr b="0" i="0" sz="1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○"/>
            </a:pP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11 synthesis models, span a variety of CNN architecture, datasets, and losses</a:t>
            </a:r>
            <a:endParaRPr b="0" i="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t/>
            </a:r>
            <a:endParaRPr b="0" i="0" sz="1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○"/>
            </a:pP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All these models have an up-sampling convolutional structure</a:t>
            </a:r>
            <a:endParaRPr/>
          </a:p>
          <a:p>
            <a: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047" y="2842252"/>
            <a:ext cx="8402105" cy="1754093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5"/>
          <p:cNvSpPr/>
          <p:nvPr/>
        </p:nvSpPr>
        <p:spPr>
          <a:xfrm>
            <a:off x="1686075" y="1843500"/>
            <a:ext cx="1581300" cy="437400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5"/>
          <p:cNvSpPr/>
          <p:nvPr/>
        </p:nvSpPr>
        <p:spPr>
          <a:xfrm>
            <a:off x="397047" y="4311085"/>
            <a:ext cx="8468657" cy="285260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5"/>
          <p:cNvSpPr/>
          <p:nvPr/>
        </p:nvSpPr>
        <p:spPr>
          <a:xfrm rot="-3862379">
            <a:off x="5574100" y="1029017"/>
            <a:ext cx="199716" cy="460307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6"/>
          <p:cNvSpPr txBox="1"/>
          <p:nvPr/>
        </p:nvSpPr>
        <p:spPr>
          <a:xfrm>
            <a:off x="826200" y="194067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b="0" i="0" lang="en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ForenSynths Dataset</a:t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56"/>
          <p:cNvSpPr txBox="1"/>
          <p:nvPr/>
        </p:nvSpPr>
        <p:spPr>
          <a:xfrm>
            <a:off x="727650" y="1390800"/>
            <a:ext cx="7688700" cy="29029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114300" spcFirstLastPara="1" rIns="0" wrap="square" tIns="3427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●"/>
            </a:pP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GANs (3 + 3)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●"/>
            </a:pP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Unconditional GANs: ProGAN, StyleGAN, BigGAN(class-conditional)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●"/>
            </a:pP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Conditional GANs: GauGAN, CycleGAN, StarGAN</a:t>
            </a:r>
            <a:endParaRPr b="0" i="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●"/>
            </a:pP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Perceptual loss (2)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●"/>
            </a:pP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CRN, IMLE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●"/>
            </a:pP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Low-level vision (2)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●"/>
            </a:pP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SITD, SAN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●"/>
            </a:pP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DeepFake* (1) [out-of-distribution test case]</a:t>
            </a:r>
            <a:endParaRPr b="0" i="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Poisson image blending</a:t>
            </a:r>
            <a:endParaRPr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4450" y="2133800"/>
            <a:ext cx="3024300" cy="250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/>
          <p:cNvSpPr txBox="1"/>
          <p:nvPr/>
        </p:nvSpPr>
        <p:spPr>
          <a:xfrm>
            <a:off x="826200" y="194067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b="0" i="0" lang="en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ForenSynths Dataset</a:t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386" y="1360592"/>
            <a:ext cx="5070688" cy="33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85858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0"/>
          <p:cNvSpPr/>
          <p:nvPr/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40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Google Shape;263;p40"/>
          <p:cNvSpPr/>
          <p:nvPr/>
        </p:nvSpPr>
        <p:spPr>
          <a:xfrm>
            <a:off x="2381" y="0"/>
            <a:ext cx="9141714" cy="5143500"/>
          </a:xfrm>
          <a:prstGeom prst="rect">
            <a:avLst/>
          </a:prstGeom>
          <a:solidFill>
            <a:srgbClr val="5858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0"/>
          <p:cNvSpPr txBox="1"/>
          <p:nvPr>
            <p:ph type="title"/>
          </p:nvPr>
        </p:nvSpPr>
        <p:spPr>
          <a:xfrm>
            <a:off x="3261714" y="482600"/>
            <a:ext cx="5379365" cy="37905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alibri"/>
              <a:buNone/>
            </a:pPr>
            <a:r>
              <a:rPr b="1" lang="en" sz="2300">
                <a:solidFill>
                  <a:schemeClr val="lt2"/>
                </a:solidFill>
              </a:rPr>
              <a:t>1. Background</a:t>
            </a:r>
            <a:br>
              <a:rPr b="1" lang="en" sz="2300">
                <a:solidFill>
                  <a:schemeClr val="lt2"/>
                </a:solidFill>
              </a:rPr>
            </a:br>
            <a:r>
              <a:rPr b="1" lang="en" sz="2300">
                <a:solidFill>
                  <a:schemeClr val="lt2"/>
                </a:solidFill>
              </a:rPr>
              <a:t>2. Introduction </a:t>
            </a:r>
            <a:endParaRPr b="1" sz="23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alibri"/>
              <a:buNone/>
            </a:pPr>
            <a:r>
              <a:rPr b="1" lang="en" sz="2300">
                <a:solidFill>
                  <a:schemeClr val="lt2"/>
                </a:solidFill>
              </a:rPr>
              <a:t>3. ForenSynths Dataset</a:t>
            </a:r>
            <a:br>
              <a:rPr b="1" lang="en" sz="2300">
                <a:solidFill>
                  <a:schemeClr val="lt2"/>
                </a:solidFill>
              </a:rPr>
            </a:br>
            <a:r>
              <a:rPr b="1" lang="en" sz="2300">
                <a:solidFill>
                  <a:schemeClr val="lt2"/>
                </a:solidFill>
              </a:rPr>
              <a:t>4. Detecting synthesized images</a:t>
            </a:r>
            <a:br>
              <a:rPr b="1" lang="en" sz="2300">
                <a:solidFill>
                  <a:schemeClr val="lt2"/>
                </a:solidFill>
              </a:rPr>
            </a:br>
            <a:r>
              <a:rPr b="1" lang="en" sz="2300">
                <a:solidFill>
                  <a:schemeClr val="lt2"/>
                </a:solidFill>
              </a:rPr>
              <a:t>5. Results &amp; Observations</a:t>
            </a:r>
            <a:endParaRPr b="1" sz="23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alibri"/>
              <a:buNone/>
            </a:pPr>
            <a:r>
              <a:rPr b="1" lang="en" sz="2300">
                <a:solidFill>
                  <a:schemeClr val="lt2"/>
                </a:solidFill>
              </a:rPr>
              <a:t>6. Demo </a:t>
            </a:r>
            <a:endParaRPr sz="2900"/>
          </a:p>
        </p:txBody>
      </p:sp>
      <p:cxnSp>
        <p:nvCxnSpPr>
          <p:cNvPr id="265" name="Google Shape;265;p40"/>
          <p:cNvCxnSpPr/>
          <p:nvPr/>
        </p:nvCxnSpPr>
        <p:spPr>
          <a:xfrm>
            <a:off x="3031539" y="1177703"/>
            <a:ext cx="0" cy="2400300"/>
          </a:xfrm>
          <a:prstGeom prst="straightConnector1">
            <a:avLst/>
          </a:prstGeom>
          <a:noFill/>
          <a:ln cap="flat" cmpd="sng" w="317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p40"/>
          <p:cNvSpPr/>
          <p:nvPr/>
        </p:nvSpPr>
        <p:spPr>
          <a:xfrm>
            <a:off x="2381" y="4752594"/>
            <a:ext cx="9141619" cy="39090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 txBox="1"/>
          <p:nvPr/>
        </p:nvSpPr>
        <p:spPr>
          <a:xfrm>
            <a:off x="826200" y="194067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b="0" i="0" lang="en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ForenSynths Dataset</a:t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58"/>
          <p:cNvSpPr txBox="1"/>
          <p:nvPr/>
        </p:nvSpPr>
        <p:spPr>
          <a:xfrm>
            <a:off x="727650" y="1390800"/>
            <a:ext cx="7688700" cy="29029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114300" spcFirstLastPara="1" rIns="0" wrap="square" tIns="34275">
            <a:norm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●"/>
            </a:pP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Image size: 256x256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●"/>
            </a:pP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models that generate images at lower resolutions, </a:t>
            </a:r>
            <a:r>
              <a:rPr lang="en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resize their output images using bilinear re-scaling</a:t>
            </a: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●"/>
            </a:pP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models that generate images at higher resolutions, keep the images at that resolution.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●"/>
            </a:pP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Training/Testing: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●"/>
            </a:pP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Random crop at </a:t>
            </a:r>
            <a:r>
              <a:rPr b="1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time, 224x224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●"/>
            </a:pP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Center-crop at </a:t>
            </a:r>
            <a:r>
              <a:rPr b="1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r>
              <a:rPr b="0" i="0" lang="en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time, 224x224</a:t>
            </a:r>
            <a:endParaRPr/>
          </a:p>
        </p:txBody>
      </p:sp>
      <p:pic>
        <p:nvPicPr>
          <p:cNvPr id="419" name="Google Shape;41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7517" y="668578"/>
            <a:ext cx="1245666" cy="100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5958" y="516597"/>
            <a:ext cx="1620867" cy="13131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58"/>
          <p:cNvCxnSpPr/>
          <p:nvPr/>
        </p:nvCxnSpPr>
        <p:spPr>
          <a:xfrm>
            <a:off x="6223183" y="1173150"/>
            <a:ext cx="632775" cy="0"/>
          </a:xfrm>
          <a:prstGeom prst="straightConnector1">
            <a:avLst/>
          </a:prstGeom>
          <a:noFill/>
          <a:ln cap="flat" cmpd="sng" w="9525">
            <a:solidFill>
              <a:srgbClr val="E37F0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22" name="Google Shape;42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2480" y="3018986"/>
            <a:ext cx="1620867" cy="1313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9133" y="3107261"/>
            <a:ext cx="1620867" cy="1313107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8"/>
          <p:cNvSpPr/>
          <p:nvPr/>
        </p:nvSpPr>
        <p:spPr>
          <a:xfrm>
            <a:off x="4702480" y="3018987"/>
            <a:ext cx="1435800" cy="1161600"/>
          </a:xfrm>
          <a:prstGeom prst="frame">
            <a:avLst>
              <a:gd fmla="val 2232" name="adj1"/>
            </a:avLst>
          </a:prstGeom>
          <a:solidFill>
            <a:schemeClr val="accent1"/>
          </a:solidFill>
          <a:ln cap="flat" cmpd="sng" w="25400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8"/>
          <p:cNvSpPr/>
          <p:nvPr/>
        </p:nvSpPr>
        <p:spPr>
          <a:xfrm>
            <a:off x="6841665" y="3183023"/>
            <a:ext cx="1435800" cy="1161600"/>
          </a:xfrm>
          <a:prstGeom prst="frame">
            <a:avLst>
              <a:gd fmla="val 2232" name="adj1"/>
            </a:avLst>
          </a:prstGeom>
          <a:solidFill>
            <a:schemeClr val="accent1"/>
          </a:solidFill>
          <a:ln cap="flat" cmpd="sng" w="25400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9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9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2" name="Google Shape;432;p59"/>
          <p:cNvCxnSpPr/>
          <p:nvPr/>
        </p:nvCxnSpPr>
        <p:spPr>
          <a:xfrm>
            <a:off x="905743" y="3257550"/>
            <a:ext cx="7406700" cy="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3" name="Google Shape;433;p59"/>
          <p:cNvSpPr/>
          <p:nvPr/>
        </p:nvSpPr>
        <p:spPr>
          <a:xfrm>
            <a:off x="2381" y="0"/>
            <a:ext cx="9141600" cy="5143500"/>
          </a:xfrm>
          <a:prstGeom prst="rect">
            <a:avLst/>
          </a:prstGeom>
          <a:solidFill>
            <a:srgbClr val="5858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9"/>
          <p:cNvSpPr txBox="1"/>
          <p:nvPr>
            <p:ph type="title"/>
          </p:nvPr>
        </p:nvSpPr>
        <p:spPr>
          <a:xfrm>
            <a:off x="3261714" y="482600"/>
            <a:ext cx="53793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Calibri"/>
              <a:buNone/>
            </a:pPr>
            <a:r>
              <a:rPr lang="en" sz="5000">
                <a:solidFill>
                  <a:schemeClr val="lt2"/>
                </a:solidFill>
              </a:rPr>
              <a:t>Detecting CNN-synthesized images</a:t>
            </a:r>
            <a:endParaRPr/>
          </a:p>
        </p:txBody>
      </p:sp>
      <p:cxnSp>
        <p:nvCxnSpPr>
          <p:cNvPr id="435" name="Google Shape;435;p59"/>
          <p:cNvCxnSpPr/>
          <p:nvPr/>
        </p:nvCxnSpPr>
        <p:spPr>
          <a:xfrm>
            <a:off x="3031539" y="1177703"/>
            <a:ext cx="0" cy="2400300"/>
          </a:xfrm>
          <a:prstGeom prst="straightConnector1">
            <a:avLst/>
          </a:prstGeom>
          <a:noFill/>
          <a:ln cap="flat" cmpd="sng" w="317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6" name="Google Shape;436;p59"/>
          <p:cNvSpPr/>
          <p:nvPr/>
        </p:nvSpPr>
        <p:spPr>
          <a:xfrm>
            <a:off x="2381" y="4752594"/>
            <a:ext cx="9141600" cy="390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0"/>
          <p:cNvSpPr txBox="1"/>
          <p:nvPr/>
        </p:nvSpPr>
        <p:spPr>
          <a:xfrm>
            <a:off x="826200" y="194067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b="0" i="0" lang="en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Detecting CNN-synthesized images</a:t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60"/>
          <p:cNvSpPr txBox="1"/>
          <p:nvPr/>
        </p:nvSpPr>
        <p:spPr>
          <a:xfrm>
            <a:off x="727650" y="1390800"/>
            <a:ext cx="7688700" cy="29029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114300" spcFirstLastPara="1" rIns="0" wrap="square" tIns="34275">
            <a:normAutofit fontScale="25000" lnSpcReduction="20000"/>
          </a:bodyPr>
          <a:lstStyle/>
          <a:p>
            <a:pPr indent="-319331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●"/>
            </a:pPr>
            <a:r>
              <a:rPr b="0" i="0" lang="en" sz="5715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Are there common features or artifacts shared across diverse CNN generators?</a:t>
            </a:r>
            <a:endParaRPr sz="5715"/>
          </a:p>
          <a:p>
            <a:pPr indent="-319331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●"/>
            </a:pPr>
            <a:r>
              <a:rPr b="0" i="0" lang="en" sz="5715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 understand this, the authors studied whether it is possible to train a forensics classifier on images from </a:t>
            </a:r>
            <a:r>
              <a:rPr b="1" i="0" lang="en" sz="5715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one</a:t>
            </a:r>
            <a:r>
              <a:rPr b="0" i="0" lang="en" sz="5715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model that generalize to those of many models.</a:t>
            </a:r>
            <a:endParaRPr sz="5715"/>
          </a:p>
          <a:p>
            <a:pPr indent="-319331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●"/>
            </a:pPr>
            <a:r>
              <a:rPr b="0" i="0" lang="en" sz="5715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Why one model is </a:t>
            </a:r>
            <a:r>
              <a:rPr lang="en" sz="5715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used</a:t>
            </a:r>
            <a:r>
              <a:rPr b="0" i="0" lang="en" sz="5715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5715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9331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Char char="●"/>
            </a:pPr>
            <a:r>
              <a:rPr lang="en" sz="5715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Using one model is the upper bound of  how challenging the task is — jointly training on multiple models would make the generalization problem easier.</a:t>
            </a:r>
            <a:endParaRPr sz="5715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9331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●"/>
            </a:pPr>
            <a:r>
              <a:rPr lang="en" sz="5715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Images generated by ProGAN are used as the training dataset</a:t>
            </a:r>
            <a:r>
              <a:rPr b="0" i="0" lang="en" sz="5715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5715"/>
          </a:p>
          <a:p>
            <a:pPr indent="-319331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●"/>
            </a:pPr>
            <a:r>
              <a:rPr b="0" i="0" lang="en" sz="5715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High image quality</a:t>
            </a:r>
            <a:endParaRPr sz="5715"/>
          </a:p>
          <a:p>
            <a:pPr indent="-319331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●"/>
            </a:pPr>
            <a:r>
              <a:rPr b="0" i="0" lang="en" sz="5715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Simple convolutional network structure</a:t>
            </a:r>
            <a:endParaRPr sz="5715"/>
          </a:p>
          <a:p>
            <a:pPr indent="-2286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6666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1"/>
          <p:cNvSpPr txBox="1"/>
          <p:nvPr/>
        </p:nvSpPr>
        <p:spPr>
          <a:xfrm>
            <a:off x="826200" y="194067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b="0" i="0" lang="en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Detecting CNN-synthesized images</a:t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01" y="1512723"/>
            <a:ext cx="1446730" cy="302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3736" y="1492340"/>
            <a:ext cx="1313255" cy="302700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1"/>
          <p:cNvSpPr/>
          <p:nvPr/>
        </p:nvSpPr>
        <p:spPr>
          <a:xfrm>
            <a:off x="890200" y="2914911"/>
            <a:ext cx="1614000" cy="222600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1" name="Google Shape;451;p61"/>
          <p:cNvCxnSpPr>
            <a:stCxn id="450" idx="3"/>
          </p:cNvCxnSpPr>
          <p:nvPr/>
        </p:nvCxnSpPr>
        <p:spPr>
          <a:xfrm flipH="1" rot="10800000">
            <a:off x="2504200" y="1539411"/>
            <a:ext cx="1731000" cy="1486800"/>
          </a:xfrm>
          <a:prstGeom prst="straightConnector1">
            <a:avLst/>
          </a:prstGeom>
          <a:noFill/>
          <a:ln cap="flat" cmpd="sng" w="9525">
            <a:solidFill>
              <a:srgbClr val="E37F0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2" name="Google Shape;452;p61"/>
          <p:cNvCxnSpPr>
            <a:stCxn id="450" idx="3"/>
          </p:cNvCxnSpPr>
          <p:nvPr/>
        </p:nvCxnSpPr>
        <p:spPr>
          <a:xfrm>
            <a:off x="2504200" y="3026211"/>
            <a:ext cx="1719900" cy="1373700"/>
          </a:xfrm>
          <a:prstGeom prst="straightConnector1">
            <a:avLst/>
          </a:prstGeom>
          <a:noFill/>
          <a:ln cap="flat" cmpd="sng" w="9525">
            <a:solidFill>
              <a:srgbClr val="E37F0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3" name="Google Shape;453;p61"/>
          <p:cNvSpPr txBox="1"/>
          <p:nvPr/>
        </p:nvSpPr>
        <p:spPr>
          <a:xfrm>
            <a:off x="818249" y="4519346"/>
            <a:ext cx="18662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ForenSynths Dataset</a:t>
            </a:r>
            <a:endParaRPr/>
          </a:p>
        </p:txBody>
      </p:sp>
      <p:sp>
        <p:nvSpPr>
          <p:cNvPr id="454" name="Google Shape;454;p61"/>
          <p:cNvSpPr txBox="1"/>
          <p:nvPr/>
        </p:nvSpPr>
        <p:spPr>
          <a:xfrm>
            <a:off x="2899758" y="2650498"/>
            <a:ext cx="118776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different ProGANs are used</a:t>
            </a:r>
            <a:endParaRPr/>
          </a:p>
        </p:txBody>
      </p:sp>
      <p:cxnSp>
        <p:nvCxnSpPr>
          <p:cNvPr id="455" name="Google Shape;455;p61"/>
          <p:cNvCxnSpPr/>
          <p:nvPr/>
        </p:nvCxnSpPr>
        <p:spPr>
          <a:xfrm>
            <a:off x="5596991" y="2229534"/>
            <a:ext cx="1368349" cy="0"/>
          </a:xfrm>
          <a:prstGeom prst="straightConnector1">
            <a:avLst/>
          </a:prstGeom>
          <a:noFill/>
          <a:ln cap="flat" cmpd="sng" w="9525">
            <a:solidFill>
              <a:srgbClr val="E37F0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6" name="Google Shape;456;p61"/>
          <p:cNvCxnSpPr/>
          <p:nvPr/>
        </p:nvCxnSpPr>
        <p:spPr>
          <a:xfrm>
            <a:off x="5620844" y="2833889"/>
            <a:ext cx="1368349" cy="0"/>
          </a:xfrm>
          <a:prstGeom prst="straightConnector1">
            <a:avLst/>
          </a:prstGeom>
          <a:noFill/>
          <a:ln cap="flat" cmpd="sng" w="9525">
            <a:solidFill>
              <a:srgbClr val="E37F0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7" name="Google Shape;457;p61"/>
          <p:cNvCxnSpPr/>
          <p:nvPr/>
        </p:nvCxnSpPr>
        <p:spPr>
          <a:xfrm>
            <a:off x="5596991" y="3350763"/>
            <a:ext cx="1368349" cy="0"/>
          </a:xfrm>
          <a:prstGeom prst="straightConnector1">
            <a:avLst/>
          </a:prstGeom>
          <a:noFill/>
          <a:ln cap="flat" cmpd="sng" w="9525">
            <a:solidFill>
              <a:srgbClr val="E37F0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8" name="Google Shape;458;p61"/>
          <p:cNvCxnSpPr/>
          <p:nvPr/>
        </p:nvCxnSpPr>
        <p:spPr>
          <a:xfrm>
            <a:off x="5620844" y="3883971"/>
            <a:ext cx="1368349" cy="0"/>
          </a:xfrm>
          <a:prstGeom prst="straightConnector1">
            <a:avLst/>
          </a:prstGeom>
          <a:noFill/>
          <a:ln cap="flat" cmpd="sng" w="9525">
            <a:solidFill>
              <a:srgbClr val="E37F0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9" name="Google Shape;459;p61"/>
          <p:cNvSpPr txBox="1"/>
          <p:nvPr/>
        </p:nvSpPr>
        <p:spPr>
          <a:xfrm>
            <a:off x="6965340" y="2082947"/>
            <a:ext cx="15680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Augmentation</a:t>
            </a:r>
            <a:endParaRPr/>
          </a:p>
        </p:txBody>
      </p:sp>
      <p:sp>
        <p:nvSpPr>
          <p:cNvPr id="460" name="Google Shape;460;p61"/>
          <p:cNvSpPr txBox="1"/>
          <p:nvPr/>
        </p:nvSpPr>
        <p:spPr>
          <a:xfrm>
            <a:off x="6989193" y="2689865"/>
            <a:ext cx="13099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Gaussian Blur</a:t>
            </a:r>
            <a:endParaRPr/>
          </a:p>
        </p:txBody>
      </p:sp>
      <p:sp>
        <p:nvSpPr>
          <p:cNvPr id="461" name="Google Shape;461;p61"/>
          <p:cNvSpPr txBox="1"/>
          <p:nvPr/>
        </p:nvSpPr>
        <p:spPr>
          <a:xfrm>
            <a:off x="7164125" y="3206272"/>
            <a:ext cx="6543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JPEG</a:t>
            </a:r>
            <a:endParaRPr/>
          </a:p>
        </p:txBody>
      </p:sp>
      <p:sp>
        <p:nvSpPr>
          <p:cNvPr id="462" name="Google Shape;462;p61"/>
          <p:cNvSpPr txBox="1"/>
          <p:nvPr/>
        </p:nvSpPr>
        <p:spPr>
          <a:xfrm>
            <a:off x="7060026" y="3730082"/>
            <a:ext cx="15440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Blur + JPEG(0.5)</a:t>
            </a:r>
            <a:endParaRPr/>
          </a:p>
        </p:txBody>
      </p:sp>
      <p:cxnSp>
        <p:nvCxnSpPr>
          <p:cNvPr id="463" name="Google Shape;463;p61"/>
          <p:cNvCxnSpPr/>
          <p:nvPr/>
        </p:nvCxnSpPr>
        <p:spPr>
          <a:xfrm>
            <a:off x="5620844" y="4412699"/>
            <a:ext cx="1368349" cy="0"/>
          </a:xfrm>
          <a:prstGeom prst="straightConnector1">
            <a:avLst/>
          </a:prstGeom>
          <a:noFill/>
          <a:ln cap="flat" cmpd="sng" w="9525">
            <a:solidFill>
              <a:srgbClr val="E37F0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4" name="Google Shape;464;p61"/>
          <p:cNvSpPr txBox="1"/>
          <p:nvPr/>
        </p:nvSpPr>
        <p:spPr>
          <a:xfrm>
            <a:off x="7060026" y="4258810"/>
            <a:ext cx="15440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Blur + JPEG(0.1)</a:t>
            </a:r>
            <a:endParaRPr/>
          </a:p>
        </p:txBody>
      </p:sp>
      <p:sp>
        <p:nvSpPr>
          <p:cNvPr id="465" name="Google Shape;465;p61"/>
          <p:cNvSpPr txBox="1"/>
          <p:nvPr/>
        </p:nvSpPr>
        <p:spPr>
          <a:xfrm>
            <a:off x="6634268" y="1510806"/>
            <a:ext cx="85151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copies</a:t>
            </a:r>
            <a:endParaRPr/>
          </a:p>
        </p:txBody>
      </p:sp>
      <p:sp>
        <p:nvSpPr>
          <p:cNvPr id="466" name="Google Shape;466;p61"/>
          <p:cNvSpPr txBox="1"/>
          <p:nvPr/>
        </p:nvSpPr>
        <p:spPr>
          <a:xfrm>
            <a:off x="4371948" y="4517371"/>
            <a:ext cx="100059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Real/Fake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2"/>
          <p:cNvSpPr txBox="1"/>
          <p:nvPr/>
        </p:nvSpPr>
        <p:spPr>
          <a:xfrm>
            <a:off x="826200" y="194067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b="0" i="0" lang="en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Detecting CNN-synthesized images</a:t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1" y="1927694"/>
            <a:ext cx="4532242" cy="2013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62"/>
          <p:cNvCxnSpPr/>
          <p:nvPr/>
        </p:nvCxnSpPr>
        <p:spPr>
          <a:xfrm>
            <a:off x="4659464" y="2460122"/>
            <a:ext cx="906449" cy="0"/>
          </a:xfrm>
          <a:prstGeom prst="straightConnector1">
            <a:avLst/>
          </a:prstGeom>
          <a:noFill/>
          <a:ln cap="flat" cmpd="sng" w="9525">
            <a:solidFill>
              <a:srgbClr val="E37F0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4" name="Google Shape;474;p62"/>
          <p:cNvSpPr txBox="1"/>
          <p:nvPr/>
        </p:nvSpPr>
        <p:spPr>
          <a:xfrm>
            <a:off x="5565913" y="2202418"/>
            <a:ext cx="194806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ResNet-50 classifier pre-trained with imagenet. Model1</a:t>
            </a:r>
            <a:endParaRPr/>
          </a:p>
        </p:txBody>
      </p:sp>
      <p:cxnSp>
        <p:nvCxnSpPr>
          <p:cNvPr id="475" name="Google Shape;475;p62"/>
          <p:cNvCxnSpPr>
            <a:stCxn id="474" idx="3"/>
          </p:cNvCxnSpPr>
          <p:nvPr/>
        </p:nvCxnSpPr>
        <p:spPr>
          <a:xfrm>
            <a:off x="7513982" y="2571750"/>
            <a:ext cx="318000" cy="0"/>
          </a:xfrm>
          <a:prstGeom prst="straightConnector1">
            <a:avLst/>
          </a:prstGeom>
          <a:noFill/>
          <a:ln cap="flat" cmpd="sng" w="9525">
            <a:solidFill>
              <a:srgbClr val="E37F0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6" name="Google Shape;476;p62"/>
          <p:cNvSpPr txBox="1"/>
          <p:nvPr/>
        </p:nvSpPr>
        <p:spPr>
          <a:xfrm>
            <a:off x="7832035" y="2417861"/>
            <a:ext cx="122450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 or Fake</a:t>
            </a:r>
            <a:endParaRPr/>
          </a:p>
        </p:txBody>
      </p:sp>
      <p:cxnSp>
        <p:nvCxnSpPr>
          <p:cNvPr id="477" name="Google Shape;477;p62"/>
          <p:cNvCxnSpPr/>
          <p:nvPr/>
        </p:nvCxnSpPr>
        <p:spPr>
          <a:xfrm>
            <a:off x="4715123" y="3701851"/>
            <a:ext cx="906449" cy="0"/>
          </a:xfrm>
          <a:prstGeom prst="straightConnector1">
            <a:avLst/>
          </a:prstGeom>
          <a:noFill/>
          <a:ln cap="flat" cmpd="sng" w="9525">
            <a:solidFill>
              <a:srgbClr val="E37F0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8" name="Google Shape;478;p62"/>
          <p:cNvSpPr txBox="1"/>
          <p:nvPr/>
        </p:nvSpPr>
        <p:spPr>
          <a:xfrm>
            <a:off x="5565913" y="3332519"/>
            <a:ext cx="194806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ResNet-50 classifier pre-trained with imagenet. Model5</a:t>
            </a:r>
            <a:endParaRPr/>
          </a:p>
        </p:txBody>
      </p:sp>
      <p:cxnSp>
        <p:nvCxnSpPr>
          <p:cNvPr id="479" name="Google Shape;479;p62"/>
          <p:cNvCxnSpPr/>
          <p:nvPr/>
        </p:nvCxnSpPr>
        <p:spPr>
          <a:xfrm>
            <a:off x="7434468" y="3595983"/>
            <a:ext cx="318053" cy="0"/>
          </a:xfrm>
          <a:prstGeom prst="straightConnector1">
            <a:avLst/>
          </a:prstGeom>
          <a:noFill/>
          <a:ln cap="flat" cmpd="sng" w="9525">
            <a:solidFill>
              <a:srgbClr val="E37F0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0" name="Google Shape;480;p62"/>
          <p:cNvSpPr txBox="1"/>
          <p:nvPr/>
        </p:nvSpPr>
        <p:spPr>
          <a:xfrm>
            <a:off x="7752521" y="3442094"/>
            <a:ext cx="122450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 or Fake</a:t>
            </a:r>
            <a:endParaRPr/>
          </a:p>
        </p:txBody>
      </p:sp>
      <p:sp>
        <p:nvSpPr>
          <p:cNvPr id="481" name="Google Shape;481;p62"/>
          <p:cNvSpPr/>
          <p:nvPr/>
        </p:nvSpPr>
        <p:spPr>
          <a:xfrm>
            <a:off x="5049078" y="2725638"/>
            <a:ext cx="87465" cy="87465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2"/>
          <p:cNvSpPr/>
          <p:nvPr/>
        </p:nvSpPr>
        <p:spPr>
          <a:xfrm>
            <a:off x="5049078" y="3037254"/>
            <a:ext cx="87465" cy="87465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2"/>
          <p:cNvSpPr/>
          <p:nvPr/>
        </p:nvSpPr>
        <p:spPr>
          <a:xfrm>
            <a:off x="5049077" y="3288786"/>
            <a:ext cx="87465" cy="87465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62"/>
          <p:cNvSpPr txBox="1"/>
          <p:nvPr/>
        </p:nvSpPr>
        <p:spPr>
          <a:xfrm>
            <a:off x="4556096" y="1727797"/>
            <a:ext cx="122450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Crop -&gt; 224x224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3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3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p63"/>
          <p:cNvCxnSpPr/>
          <p:nvPr/>
        </p:nvCxnSpPr>
        <p:spPr>
          <a:xfrm>
            <a:off x="905743" y="3257550"/>
            <a:ext cx="7406700" cy="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2" name="Google Shape;492;p63"/>
          <p:cNvSpPr/>
          <p:nvPr/>
        </p:nvSpPr>
        <p:spPr>
          <a:xfrm>
            <a:off x="2381" y="0"/>
            <a:ext cx="9141600" cy="5143500"/>
          </a:xfrm>
          <a:prstGeom prst="rect">
            <a:avLst/>
          </a:prstGeom>
          <a:solidFill>
            <a:srgbClr val="5858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63"/>
          <p:cNvSpPr txBox="1"/>
          <p:nvPr>
            <p:ph type="title"/>
          </p:nvPr>
        </p:nvSpPr>
        <p:spPr>
          <a:xfrm>
            <a:off x="3261714" y="482600"/>
            <a:ext cx="53793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Calibri"/>
              <a:buNone/>
            </a:pPr>
            <a:r>
              <a:rPr lang="en" sz="5000">
                <a:solidFill>
                  <a:schemeClr val="lt2"/>
                </a:solidFill>
              </a:rPr>
              <a:t>Results &amp; Observations</a:t>
            </a:r>
            <a:endParaRPr/>
          </a:p>
        </p:txBody>
      </p:sp>
      <p:cxnSp>
        <p:nvCxnSpPr>
          <p:cNvPr id="494" name="Google Shape;494;p63"/>
          <p:cNvCxnSpPr/>
          <p:nvPr/>
        </p:nvCxnSpPr>
        <p:spPr>
          <a:xfrm>
            <a:off x="3031539" y="1177703"/>
            <a:ext cx="0" cy="2400300"/>
          </a:xfrm>
          <a:prstGeom prst="straightConnector1">
            <a:avLst/>
          </a:prstGeom>
          <a:noFill/>
          <a:ln cap="flat" cmpd="sng" w="317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5" name="Google Shape;495;p63"/>
          <p:cNvSpPr/>
          <p:nvPr/>
        </p:nvSpPr>
        <p:spPr>
          <a:xfrm>
            <a:off x="2381" y="4752594"/>
            <a:ext cx="9141600" cy="390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4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 for Evaluation: AP</a:t>
            </a:r>
            <a:endParaRPr/>
          </a:p>
        </p:txBody>
      </p:sp>
      <p:sp>
        <p:nvSpPr>
          <p:cNvPr id="501" name="Google Shape;501;p64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Definition from Sci-kit Learn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300"/>
              <a:t>*n represents the n-th threshold</a:t>
            </a:r>
            <a:endParaRPr sz="1300"/>
          </a:p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AP can be understood as weighted average of all precision scores across different threshold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425" y="1801025"/>
            <a:ext cx="1971149" cy="4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Effect of Different Augmentation Patterns</a:t>
            </a:r>
            <a:endParaRPr/>
          </a:p>
        </p:txBody>
      </p:sp>
      <p:sp>
        <p:nvSpPr>
          <p:cNvPr id="508" name="Google Shape;508;p65"/>
          <p:cNvSpPr txBox="1"/>
          <p:nvPr>
            <p:ph idx="1" type="body"/>
          </p:nvPr>
        </p:nvSpPr>
        <p:spPr>
          <a:xfrm>
            <a:off x="2642500" y="4100100"/>
            <a:ext cx="606600" cy="3849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pic>
        <p:nvPicPr>
          <p:cNvPr id="509" name="Google Shape;50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8" y="1303050"/>
            <a:ext cx="8800124" cy="279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65"/>
          <p:cNvCxnSpPr/>
          <p:nvPr/>
        </p:nvCxnSpPr>
        <p:spPr>
          <a:xfrm flipH="1">
            <a:off x="2908525" y="3552350"/>
            <a:ext cx="355200" cy="57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Google Shape;511;p65"/>
          <p:cNvCxnSpPr/>
          <p:nvPr/>
        </p:nvCxnSpPr>
        <p:spPr>
          <a:xfrm>
            <a:off x="3781775" y="3966775"/>
            <a:ext cx="355200" cy="46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2" name="Google Shape;512;p65"/>
          <p:cNvSpPr txBox="1"/>
          <p:nvPr/>
        </p:nvSpPr>
        <p:spPr>
          <a:xfrm>
            <a:off x="3996075" y="4315500"/>
            <a:ext cx="8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10%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3" name="Google Shape;513;p65"/>
          <p:cNvCxnSpPr/>
          <p:nvPr/>
        </p:nvCxnSpPr>
        <p:spPr>
          <a:xfrm flipH="1">
            <a:off x="8532925" y="1820575"/>
            <a:ext cx="29700" cy="23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4" name="Google Shape;514;p65"/>
          <p:cNvSpPr txBox="1"/>
          <p:nvPr/>
        </p:nvSpPr>
        <p:spPr>
          <a:xfrm>
            <a:off x="7126800" y="4100100"/>
            <a:ext cx="201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Mean AP of across all datasets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5"/>
          <p:cNvSpPr/>
          <p:nvPr/>
        </p:nvSpPr>
        <p:spPr>
          <a:xfrm>
            <a:off x="3899859" y="1526332"/>
            <a:ext cx="1295650" cy="543825"/>
          </a:xfrm>
          <a:custGeom>
            <a:rect b="b" l="l" r="r" t="t"/>
            <a:pathLst>
              <a:path extrusionOk="0" h="21753" w="51826">
                <a:moveTo>
                  <a:pt x="10078" y="1705"/>
                </a:moveTo>
                <a:cubicBezTo>
                  <a:pt x="6958" y="1705"/>
                  <a:pt x="2850" y="2019"/>
                  <a:pt x="1197" y="4665"/>
                </a:cubicBezTo>
                <a:cubicBezTo>
                  <a:pt x="-1467" y="8930"/>
                  <a:pt x="844" y="16922"/>
                  <a:pt x="5342" y="19171"/>
                </a:cubicBezTo>
                <a:cubicBezTo>
                  <a:pt x="14084" y="23542"/>
                  <a:pt x="24935" y="21138"/>
                  <a:pt x="34649" y="20059"/>
                </a:cubicBezTo>
                <a:cubicBezTo>
                  <a:pt x="40641" y="19393"/>
                  <a:pt x="50060" y="19395"/>
                  <a:pt x="51522" y="13546"/>
                </a:cubicBezTo>
                <a:cubicBezTo>
                  <a:pt x="55053" y="-577"/>
                  <a:pt x="23609" y="-1826"/>
                  <a:pt x="9486" y="170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16" name="Google Shape;516;p65"/>
          <p:cNvCxnSpPr/>
          <p:nvPr/>
        </p:nvCxnSpPr>
        <p:spPr>
          <a:xfrm>
            <a:off x="5106500" y="1968600"/>
            <a:ext cx="162900" cy="232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65"/>
          <p:cNvSpPr txBox="1"/>
          <p:nvPr/>
        </p:nvSpPr>
        <p:spPr>
          <a:xfrm>
            <a:off x="4980675" y="4292400"/>
            <a:ext cx="18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Conditional GANs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6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Effect of Different Augmentation Patterns</a:t>
            </a:r>
            <a:endParaRPr/>
          </a:p>
        </p:txBody>
      </p:sp>
      <p:sp>
        <p:nvSpPr>
          <p:cNvPr id="523" name="Google Shape;523;p66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8" y="1303050"/>
            <a:ext cx="8800124" cy="279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p66"/>
          <p:cNvCxnSpPr/>
          <p:nvPr/>
        </p:nvCxnSpPr>
        <p:spPr>
          <a:xfrm>
            <a:off x="1021300" y="3396925"/>
            <a:ext cx="780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66"/>
          <p:cNvCxnSpPr/>
          <p:nvPr/>
        </p:nvCxnSpPr>
        <p:spPr>
          <a:xfrm flipH="1" rot="10800000">
            <a:off x="843675" y="3833675"/>
            <a:ext cx="79779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66"/>
          <p:cNvSpPr/>
          <p:nvPr/>
        </p:nvSpPr>
        <p:spPr>
          <a:xfrm>
            <a:off x="3918967" y="1510268"/>
            <a:ext cx="1290775" cy="522000"/>
          </a:xfrm>
          <a:custGeom>
            <a:rect b="b" l="l" r="r" t="t"/>
            <a:pathLst>
              <a:path extrusionOk="0" h="20880" w="51631">
                <a:moveTo>
                  <a:pt x="6945" y="4123"/>
                </a:moveTo>
                <a:cubicBezTo>
                  <a:pt x="4063" y="4123"/>
                  <a:pt x="610" y="6609"/>
                  <a:pt x="136" y="9452"/>
                </a:cubicBezTo>
                <a:cubicBezTo>
                  <a:pt x="-409" y="12724"/>
                  <a:pt x="2202" y="16554"/>
                  <a:pt x="5169" y="18037"/>
                </a:cubicBezTo>
                <a:cubicBezTo>
                  <a:pt x="14528" y="22717"/>
                  <a:pt x="26189" y="20405"/>
                  <a:pt x="36548" y="18925"/>
                </a:cubicBezTo>
                <a:cubicBezTo>
                  <a:pt x="41529" y="18213"/>
                  <a:pt x="50258" y="20876"/>
                  <a:pt x="51349" y="15964"/>
                </a:cubicBezTo>
                <a:cubicBezTo>
                  <a:pt x="54889" y="29"/>
                  <a:pt x="17271" y="-4339"/>
                  <a:pt x="3689" y="471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7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Augmentation Improves Generalization (generally)</a:t>
            </a:r>
            <a:endParaRPr/>
          </a:p>
        </p:txBody>
      </p:sp>
      <p:sp>
        <p:nvSpPr>
          <p:cNvPr id="533" name="Google Shape;533;p67"/>
          <p:cNvSpPr txBox="1"/>
          <p:nvPr>
            <p:ph idx="1" type="body"/>
          </p:nvPr>
        </p:nvSpPr>
        <p:spPr>
          <a:xfrm>
            <a:off x="822950" y="2989900"/>
            <a:ext cx="7543800" cy="14118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Chance == random guesses, which will </a:t>
            </a:r>
            <a:r>
              <a:rPr lang="en"/>
              <a:t>always</a:t>
            </a:r>
            <a:r>
              <a:rPr lang="en"/>
              <a:t> have 50% AP (half of your guess is correct)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Good generalization to StyleGAN without augmentations (similar structure)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Improved generalization from red to green on almost all GANs (except StarGAN)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Drastic drop in generalization for SAN and DeepFake</a:t>
            </a:r>
            <a:endParaRPr/>
          </a:p>
        </p:txBody>
      </p:sp>
      <p:pic>
        <p:nvPicPr>
          <p:cNvPr id="534" name="Google Shape;53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00" y="1345113"/>
            <a:ext cx="859155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85858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1"/>
          <p:cNvSpPr/>
          <p:nvPr/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41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41"/>
          <p:cNvSpPr/>
          <p:nvPr/>
        </p:nvSpPr>
        <p:spPr>
          <a:xfrm>
            <a:off x="2381" y="0"/>
            <a:ext cx="9141714" cy="5143500"/>
          </a:xfrm>
          <a:prstGeom prst="rect">
            <a:avLst/>
          </a:prstGeom>
          <a:solidFill>
            <a:srgbClr val="5858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1"/>
          <p:cNvSpPr txBox="1"/>
          <p:nvPr>
            <p:ph type="title"/>
          </p:nvPr>
        </p:nvSpPr>
        <p:spPr>
          <a:xfrm>
            <a:off x="3261714" y="482600"/>
            <a:ext cx="5379365" cy="37905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Calibri"/>
              <a:buNone/>
            </a:pPr>
            <a:r>
              <a:rPr lang="en" sz="5000">
                <a:solidFill>
                  <a:schemeClr val="lt2"/>
                </a:solidFill>
              </a:rPr>
              <a:t>Background</a:t>
            </a:r>
            <a:endParaRPr/>
          </a:p>
        </p:txBody>
      </p:sp>
      <p:cxnSp>
        <p:nvCxnSpPr>
          <p:cNvPr id="276" name="Google Shape;276;p41"/>
          <p:cNvCxnSpPr/>
          <p:nvPr/>
        </p:nvCxnSpPr>
        <p:spPr>
          <a:xfrm>
            <a:off x="3031539" y="1177703"/>
            <a:ext cx="0" cy="2400300"/>
          </a:xfrm>
          <a:prstGeom prst="straightConnector1">
            <a:avLst/>
          </a:prstGeom>
          <a:noFill/>
          <a:ln cap="flat" cmpd="sng" w="317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" name="Google Shape;277;p41"/>
          <p:cNvSpPr/>
          <p:nvPr/>
        </p:nvSpPr>
        <p:spPr>
          <a:xfrm>
            <a:off x="2381" y="4752594"/>
            <a:ext cx="9141619" cy="39090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8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Augmentation improves Robustness</a:t>
            </a:r>
            <a:endParaRPr/>
          </a:p>
        </p:txBody>
      </p:sp>
      <p:sp>
        <p:nvSpPr>
          <p:cNvPr id="540" name="Google Shape;540;p68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275" y="1384300"/>
            <a:ext cx="6154676" cy="33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9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(class) Diversity Improves Performance</a:t>
            </a:r>
            <a:endParaRPr/>
          </a:p>
        </p:txBody>
      </p:sp>
      <p:sp>
        <p:nvSpPr>
          <p:cNvPr id="547" name="Google Shape;547;p69"/>
          <p:cNvSpPr txBox="1"/>
          <p:nvPr>
            <p:ph idx="1" type="body"/>
          </p:nvPr>
        </p:nvSpPr>
        <p:spPr>
          <a:xfrm>
            <a:off x="822950" y="3078700"/>
            <a:ext cx="7543800" cy="13230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Increased AP when class diversity increases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Diminishing return, minimum increment from 16 classes to 20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might be sweet spots of class diversity for given datasets which means “diverse enough”</a:t>
            </a:r>
            <a:endParaRPr/>
          </a:p>
        </p:txBody>
      </p:sp>
      <p:pic>
        <p:nvPicPr>
          <p:cNvPr id="548" name="Google Shape;54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5415"/>
            <a:ext cx="9144001" cy="1606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0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r>
              <a:rPr lang="en"/>
              <a:t> to </a:t>
            </a:r>
            <a:r>
              <a:rPr lang="en"/>
              <a:t>other</a:t>
            </a:r>
            <a:r>
              <a:rPr lang="en"/>
              <a:t> classifiers</a:t>
            </a:r>
            <a:endParaRPr/>
          </a:p>
        </p:txBody>
      </p:sp>
      <p:sp>
        <p:nvSpPr>
          <p:cNvPr id="554" name="Google Shape;554;p70"/>
          <p:cNvSpPr txBox="1"/>
          <p:nvPr>
            <p:ph idx="1" type="body"/>
          </p:nvPr>
        </p:nvSpPr>
        <p:spPr>
          <a:xfrm>
            <a:off x="822950" y="2878875"/>
            <a:ext cx="7543800" cy="15228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Key differences:</a:t>
            </a:r>
            <a:endParaRPr/>
          </a:p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AutoGAN and CycleGAN instead of ProGAN to generate </a:t>
            </a:r>
            <a:r>
              <a:rPr lang="en"/>
              <a:t>training 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Input mode can be spectrum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The method proposed by the authors out performed the comparison models except cycleGAN and starGAN (also SAN, but the paper didn’t mention)</a:t>
            </a:r>
            <a:endParaRPr/>
          </a:p>
        </p:txBody>
      </p:sp>
      <p:pic>
        <p:nvPicPr>
          <p:cNvPr id="555" name="Google Shape;5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0" y="1336676"/>
            <a:ext cx="9144000" cy="1448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1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Generalizes to Newer Architectures</a:t>
            </a:r>
            <a:endParaRPr/>
          </a:p>
        </p:txBody>
      </p:sp>
      <p:sp>
        <p:nvSpPr>
          <p:cNvPr id="561" name="Google Shape;561;p71"/>
          <p:cNvSpPr txBox="1"/>
          <p:nvPr>
            <p:ph idx="1" type="body"/>
          </p:nvPr>
        </p:nvSpPr>
        <p:spPr>
          <a:xfrm>
            <a:off x="822950" y="2945475"/>
            <a:ext cx="7543800" cy="14562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StyleGAN2 makes improvement over StyleGAN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10% Blur + 10% JPEG Augmentation</a:t>
            </a:r>
            <a:endParaRPr/>
          </a:p>
        </p:txBody>
      </p:sp>
      <p:pic>
        <p:nvPicPr>
          <p:cNvPr id="562" name="Google Shape;56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25" y="1384288"/>
            <a:ext cx="465772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2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the Classification Power</a:t>
            </a:r>
            <a:endParaRPr/>
          </a:p>
        </p:txBody>
      </p:sp>
      <p:sp>
        <p:nvSpPr>
          <p:cNvPr id="568" name="Google Shape;568;p72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To understand what knowledge the model uses to distinguish between real and fake:</a:t>
            </a:r>
            <a:endParaRPr/>
          </a:p>
          <a:p>
            <a:pPr indent="4572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Rank test instances from 0% confidence to 100%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Question:</a:t>
            </a:r>
            <a:endParaRPr/>
          </a:p>
          <a:p>
            <a:pPr indent="4572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What does the model see? </a:t>
            </a:r>
            <a:endParaRPr/>
          </a:p>
          <a:p>
            <a:pPr indent="457200" lvl="0" marL="457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Low level feature (fine-grained)? </a:t>
            </a:r>
            <a:endParaRPr/>
          </a:p>
          <a:p>
            <a:pPr indent="457200" lvl="0" marL="457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Semantic level feature?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3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Interpreting the Classification Power</a:t>
            </a:r>
            <a:endParaRPr/>
          </a:p>
        </p:txBody>
      </p:sp>
      <p:sp>
        <p:nvSpPr>
          <p:cNvPr id="574" name="Google Shape;574;p73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Answer:</a:t>
            </a:r>
            <a:endParaRPr/>
          </a:p>
          <a:p>
            <a:pPr indent="4572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Most datasets does not display semantic level feature differences, so the authors conclude that the model might be looking at low-level CNN artifacts, such as those caused by upsampling</a:t>
            </a:r>
            <a:endParaRPr/>
          </a:p>
          <a:p>
            <a:pPr indent="4572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Exception: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	StarGAN and BigGAN datasets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4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StarGAN &amp; BigGAN Example Ranking</a:t>
            </a:r>
            <a:endParaRPr/>
          </a:p>
        </p:txBody>
      </p:sp>
      <p:sp>
        <p:nvSpPr>
          <p:cNvPr id="580" name="Google Shape;580;p74"/>
          <p:cNvSpPr txBox="1"/>
          <p:nvPr>
            <p:ph idx="1" type="body"/>
          </p:nvPr>
        </p:nvSpPr>
        <p:spPr>
          <a:xfrm>
            <a:off x="1015375" y="4292425"/>
            <a:ext cx="6866400" cy="2499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 lnSpcReduction="20000"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Left to right =&gt; real to fake</a:t>
            </a:r>
            <a:endParaRPr/>
          </a:p>
        </p:txBody>
      </p:sp>
      <p:pic>
        <p:nvPicPr>
          <p:cNvPr id="581" name="Google Shape;58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550" y="1384300"/>
            <a:ext cx="6431199" cy="276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5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Analysis of Reals and Fakes</a:t>
            </a:r>
            <a:endParaRPr/>
          </a:p>
        </p:txBody>
      </p:sp>
      <p:sp>
        <p:nvSpPr>
          <p:cNvPr id="587" name="Google Shape;587;p75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Apply high pass filter (</a:t>
            </a:r>
            <a:r>
              <a:rPr lang="en"/>
              <a:t>subtract</a:t>
            </a:r>
            <a:r>
              <a:rPr lang="en"/>
              <a:t> median blur)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Average across 2000 examples (less if there is not enough images in that dataset)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Calculate Fourier transform of each image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6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Frequency Analysis of Reals and Fakes</a:t>
            </a:r>
            <a:endParaRPr/>
          </a:p>
        </p:txBody>
      </p:sp>
      <p:sp>
        <p:nvSpPr>
          <p:cNvPr id="593" name="Google Shape;593;p76"/>
          <p:cNvSpPr txBox="1"/>
          <p:nvPr>
            <p:ph idx="1" type="body"/>
          </p:nvPr>
        </p:nvSpPr>
        <p:spPr>
          <a:xfrm>
            <a:off x="822950" y="3313700"/>
            <a:ext cx="7543800" cy="10881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Observations:</a:t>
            </a:r>
            <a:endParaRPr/>
          </a:p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advanced GANs (ProGAN, BigGAN) has less visible artifacts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DeepFake which uses various pre/post processing, artifacts does not emerge</a:t>
            </a:r>
            <a:endParaRPr/>
          </a:p>
        </p:txBody>
      </p:sp>
      <p:pic>
        <p:nvPicPr>
          <p:cNvPr id="594" name="Google Shape;59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0" y="1351739"/>
            <a:ext cx="9144000" cy="1892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7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7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1" name="Google Shape;601;p77"/>
          <p:cNvCxnSpPr/>
          <p:nvPr/>
        </p:nvCxnSpPr>
        <p:spPr>
          <a:xfrm>
            <a:off x="905743" y="3257550"/>
            <a:ext cx="7406700" cy="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77"/>
          <p:cNvSpPr/>
          <p:nvPr/>
        </p:nvSpPr>
        <p:spPr>
          <a:xfrm>
            <a:off x="2381" y="0"/>
            <a:ext cx="9141600" cy="5143500"/>
          </a:xfrm>
          <a:prstGeom prst="rect">
            <a:avLst/>
          </a:prstGeom>
          <a:solidFill>
            <a:srgbClr val="5858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77"/>
          <p:cNvSpPr txBox="1"/>
          <p:nvPr>
            <p:ph type="title"/>
          </p:nvPr>
        </p:nvSpPr>
        <p:spPr>
          <a:xfrm>
            <a:off x="3261714" y="482600"/>
            <a:ext cx="53793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Calibri"/>
              <a:buNone/>
            </a:pPr>
            <a:r>
              <a:rPr lang="en" sz="5000">
                <a:solidFill>
                  <a:schemeClr val="lt2"/>
                </a:solidFill>
              </a:rPr>
              <a:t>Appendix</a:t>
            </a:r>
            <a:endParaRPr/>
          </a:p>
        </p:txBody>
      </p:sp>
      <p:cxnSp>
        <p:nvCxnSpPr>
          <p:cNvPr id="604" name="Google Shape;604;p77"/>
          <p:cNvCxnSpPr/>
          <p:nvPr/>
        </p:nvCxnSpPr>
        <p:spPr>
          <a:xfrm>
            <a:off x="3031539" y="1177703"/>
            <a:ext cx="0" cy="2400300"/>
          </a:xfrm>
          <a:prstGeom prst="straightConnector1">
            <a:avLst/>
          </a:prstGeom>
          <a:noFill/>
          <a:ln cap="flat" cmpd="sng" w="317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5" name="Google Shape;605;p77"/>
          <p:cNvSpPr/>
          <p:nvPr/>
        </p:nvSpPr>
        <p:spPr>
          <a:xfrm>
            <a:off x="2381" y="4752594"/>
            <a:ext cx="9141600" cy="390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lang="en" sz="2800"/>
              <a:t>Image Synthesis</a:t>
            </a:r>
            <a:endParaRPr sz="2800"/>
          </a:p>
        </p:txBody>
      </p:sp>
      <p:sp>
        <p:nvSpPr>
          <p:cNvPr id="284" name="Google Shape;284;p42"/>
          <p:cNvSpPr txBox="1"/>
          <p:nvPr/>
        </p:nvSpPr>
        <p:spPr>
          <a:xfrm>
            <a:off x="2521652" y="4389909"/>
            <a:ext cx="4571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100"/>
          </a:p>
        </p:txBody>
      </p:sp>
      <p:pic>
        <p:nvPicPr>
          <p:cNvPr id="285" name="Google Shape;2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575" y="2003850"/>
            <a:ext cx="3122475" cy="22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2"/>
          <p:cNvSpPr txBox="1"/>
          <p:nvPr/>
        </p:nvSpPr>
        <p:spPr>
          <a:xfrm>
            <a:off x="4755600" y="4263025"/>
            <a:ext cx="406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Fake images generated by Generative adversarial network (GAN)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2"/>
          <p:cNvSpPr txBox="1"/>
          <p:nvPr/>
        </p:nvSpPr>
        <p:spPr>
          <a:xfrm>
            <a:off x="1062700" y="1424025"/>
            <a:ext cx="74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2"/>
          <p:cNvSpPr txBox="1"/>
          <p:nvPr>
            <p:ph idx="1" type="body"/>
          </p:nvPr>
        </p:nvSpPr>
        <p:spPr>
          <a:xfrm>
            <a:off x="696025" y="1461700"/>
            <a:ext cx="75438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Fake images are synthesized via Convolutional Neural Networks (CNNS) 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CNN generated fake images can be very realistic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6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8"/>
          <p:cNvSpPr txBox="1"/>
          <p:nvPr/>
        </p:nvSpPr>
        <p:spPr>
          <a:xfrm>
            <a:off x="826200" y="194067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lang="en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StyleGAN</a:t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1" name="Google Shape;61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600" y="1355325"/>
            <a:ext cx="2600800" cy="31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9"/>
          <p:cNvSpPr txBox="1"/>
          <p:nvPr/>
        </p:nvSpPr>
        <p:spPr>
          <a:xfrm>
            <a:off x="826200" y="194067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lang="en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BigGAN</a:t>
            </a:r>
            <a:endParaRPr b="0" i="0" sz="12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7" name="Google Shape;6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763" y="1482024"/>
            <a:ext cx="5580674" cy="30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0"/>
          <p:cNvSpPr txBox="1"/>
          <p:nvPr/>
        </p:nvSpPr>
        <p:spPr>
          <a:xfrm>
            <a:off x="826200" y="194067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lang="en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GauGAN</a:t>
            </a:r>
            <a:endParaRPr b="0" i="0" sz="12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3" name="Google Shape;62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725" y="1521425"/>
            <a:ext cx="2890350" cy="30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1"/>
          <p:cNvSpPr txBox="1"/>
          <p:nvPr/>
        </p:nvSpPr>
        <p:spPr>
          <a:xfrm>
            <a:off x="826200" y="194067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lang="en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CycleGAN</a:t>
            </a:r>
            <a:endParaRPr b="0" i="0" sz="12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9" name="Google Shape;62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9842"/>
            <a:ext cx="8839202" cy="2360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2"/>
          <p:cNvSpPr txBox="1"/>
          <p:nvPr/>
        </p:nvSpPr>
        <p:spPr>
          <a:xfrm>
            <a:off x="826200" y="194067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lang="en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StarGAN</a:t>
            </a:r>
            <a:endParaRPr b="0" i="0" sz="12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5" name="Google Shape;63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825" y="1375675"/>
            <a:ext cx="3949124" cy="318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3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Perceptual losses</a:t>
            </a:r>
            <a:endParaRPr/>
          </a:p>
        </p:txBody>
      </p:sp>
      <p:pic>
        <p:nvPicPr>
          <p:cNvPr id="641" name="Google Shape;64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425" y="1435950"/>
            <a:ext cx="5580599" cy="27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3"/>
          <p:cNvSpPr txBox="1"/>
          <p:nvPr/>
        </p:nvSpPr>
        <p:spPr>
          <a:xfrm>
            <a:off x="2677550" y="4214375"/>
            <a:ext cx="29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https://arxiv.org/pdf/1603.08155.pdf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4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are biased </a:t>
            </a:r>
            <a:endParaRPr/>
          </a:p>
        </p:txBody>
      </p:sp>
      <p:sp>
        <p:nvSpPr>
          <p:cNvPr id="648" name="Google Shape;648;p84"/>
          <p:cNvSpPr txBox="1"/>
          <p:nvPr>
            <p:ph idx="1" type="body"/>
          </p:nvPr>
        </p:nvSpPr>
        <p:spPr>
          <a:xfrm>
            <a:off x="4927555" y="1559800"/>
            <a:ext cx="3439200" cy="30174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Datasets often started out as data capture efforts aimed at representing the visual world, have become </a:t>
            </a:r>
            <a:r>
              <a:rPr lang="en"/>
              <a:t>closed</a:t>
            </a:r>
            <a:r>
              <a:rPr lang="en"/>
              <a:t> worlds unto themselves. 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100"/>
              <a:t>Answer key: </a:t>
            </a:r>
            <a:endParaRPr sz="1100"/>
          </a:p>
          <a:p>
            <a:pPr indent="0" lvl="0" marL="0" rtl="0" algn="l">
              <a:lnSpc>
                <a:spcPct val="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100"/>
              <a:t>1) Caltech-101, 2) UIUC, 3) MSRC, </a:t>
            </a:r>
            <a:endParaRPr sz="1100"/>
          </a:p>
          <a:p>
            <a:pPr indent="0" lvl="0" marL="0" rtl="0" algn="l">
              <a:lnSpc>
                <a:spcPct val="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100"/>
              <a:t>4) Tiny Images, 5) ImageNet, 6) PASCAL VOC, </a:t>
            </a:r>
            <a:endParaRPr sz="1100"/>
          </a:p>
          <a:p>
            <a:pPr indent="0" lvl="0" marL="0" rtl="0" algn="l">
              <a:lnSpc>
                <a:spcPct val="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100"/>
              <a:t>7) LabelMe, 8) SUNS-09, 9) 15 Scenes, </a:t>
            </a:r>
            <a:endParaRPr sz="1100"/>
          </a:p>
          <a:p>
            <a:pPr indent="0" lvl="0" marL="0" rtl="0" algn="l">
              <a:lnSpc>
                <a:spcPct val="5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en" sz="1100"/>
              <a:t>10) Corel, 11) Caltech-256, 12) COIL-100.</a:t>
            </a:r>
            <a:endParaRPr sz="1100"/>
          </a:p>
        </p:txBody>
      </p:sp>
      <p:pic>
        <p:nvPicPr>
          <p:cNvPr id="649" name="Google Shape;64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950" y="1424625"/>
            <a:ext cx="3678274" cy="3083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/>
        </p:nvSpPr>
        <p:spPr>
          <a:xfrm>
            <a:off x="2521652" y="4389909"/>
            <a:ext cx="4571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100"/>
          </a:p>
        </p:txBody>
      </p:sp>
      <p:sp>
        <p:nvSpPr>
          <p:cNvPr id="295" name="Google Shape;295;p43"/>
          <p:cNvSpPr txBox="1"/>
          <p:nvPr/>
        </p:nvSpPr>
        <p:spPr>
          <a:xfrm>
            <a:off x="1062700" y="1424025"/>
            <a:ext cx="74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50" y="1122900"/>
            <a:ext cx="8839201" cy="37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5917" r="0" t="6023"/>
          <a:stretch/>
        </p:blipFill>
        <p:spPr>
          <a:xfrm>
            <a:off x="1667800" y="422350"/>
            <a:ext cx="6114553" cy="35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/>
        </p:nvSpPr>
        <p:spPr>
          <a:xfrm>
            <a:off x="1537825" y="4098375"/>
            <a:ext cx="63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You won’t believe what Obama says in this video!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Image </a:t>
            </a:r>
            <a:r>
              <a:rPr lang="en" sz="2800"/>
              <a:t>Synthesis</a:t>
            </a:r>
            <a:r>
              <a:rPr lang="en" sz="2800"/>
              <a:t> Technique</a:t>
            </a:r>
            <a:r>
              <a:rPr lang="en" sz="2800"/>
              <a:t>s</a:t>
            </a:r>
            <a:r>
              <a:rPr lang="en" sz="2800"/>
              <a:t>-GAN</a:t>
            </a:r>
            <a:endParaRPr sz="2800"/>
          </a:p>
        </p:txBody>
      </p:sp>
      <p:sp>
        <p:nvSpPr>
          <p:cNvPr id="304" name="Google Shape;304;p44"/>
          <p:cNvSpPr txBox="1"/>
          <p:nvPr>
            <p:ph idx="1" type="body"/>
          </p:nvPr>
        </p:nvSpPr>
        <p:spPr>
          <a:xfrm>
            <a:off x="716699" y="1469300"/>
            <a:ext cx="8033100" cy="30174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4572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400"/>
              <a:t>Generative Adversarial Network (GAN) architecture: </a:t>
            </a:r>
            <a:endParaRPr sz="1400"/>
          </a:p>
          <a:p>
            <a:pPr indent="-317500" lvl="0" marL="1371600" rtl="0" algn="l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Generator(G) </a:t>
            </a:r>
            <a:r>
              <a:rPr lang="en" sz="1400"/>
              <a:t>produces plausible fake images given random noise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Discriminator(D) </a:t>
            </a:r>
            <a:r>
              <a:rPr lang="en" sz="1400"/>
              <a:t>is classifier that distinguish G’s fake images from real images</a:t>
            </a:r>
            <a:endParaRPr sz="1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0" lvl="0" marL="0" rtl="0" algn="l">
              <a:spcBef>
                <a:spcPts val="900"/>
              </a:spcBef>
              <a:spcAft>
                <a:spcPts val="200"/>
              </a:spcAft>
              <a:buNone/>
            </a:pPr>
            <a:r>
              <a:rPr lang="en" sz="1400"/>
              <a:t>           Goal: G’s outputs are indistinguishable from the real images</a:t>
            </a:r>
            <a:endParaRPr sz="1400"/>
          </a:p>
        </p:txBody>
      </p:sp>
      <p:pic>
        <p:nvPicPr>
          <p:cNvPr id="305" name="Google Shape;305;p44"/>
          <p:cNvPicPr preferRelativeResize="0"/>
          <p:nvPr/>
        </p:nvPicPr>
        <p:blipFill rotWithShape="1">
          <a:blip r:embed="rId3">
            <a:alphaModFix/>
          </a:blip>
          <a:srcRect b="0" l="0" r="0" t="15746"/>
          <a:stretch/>
        </p:blipFill>
        <p:spPr>
          <a:xfrm>
            <a:off x="1778675" y="2777225"/>
            <a:ext cx="5518998" cy="181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lang="en" sz="2800"/>
              <a:t>Difficulties in Detection of Synthesis Images </a:t>
            </a:r>
            <a:endParaRPr sz="2800"/>
          </a:p>
        </p:txBody>
      </p:sp>
      <p:sp>
        <p:nvSpPr>
          <p:cNvPr id="312" name="Google Shape;312;p45"/>
          <p:cNvSpPr txBox="1"/>
          <p:nvPr>
            <p:ph idx="1" type="body"/>
          </p:nvPr>
        </p:nvSpPr>
        <p:spPr>
          <a:xfrm>
            <a:off x="822960" y="1465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Technique-specific-detector detects whether or not an image is synthesis by a specific techniques. </a:t>
            </a:r>
            <a:endParaRPr sz="1400"/>
          </a:p>
          <a:p>
            <a:pPr indent="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Issues: It is tied to the dataset and likely to soon become ineffective as the generation </a:t>
            </a:r>
            <a:endParaRPr sz="1300"/>
          </a:p>
          <a:p>
            <a:pPr indent="45720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methods evolve and the technique it was trained on becomes obsolete. </a:t>
            </a:r>
            <a:endParaRPr sz="13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300"/>
              <a:t>	Solution: A generalized detector that can detect fakes on unseen synthesis technique and datasets</a:t>
            </a:r>
            <a:endParaRPr sz="13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Researchers have reported  generalization to be a significant problem for image forensics approaches. </a:t>
            </a:r>
            <a:endParaRPr sz="14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00"/>
          </a:p>
          <a:p>
            <a:pPr indent="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00"/>
              <a:t>Reason: </a:t>
            </a:r>
            <a:r>
              <a:rPr lang="en" sz="1400"/>
              <a:t>Image </a:t>
            </a:r>
            <a:r>
              <a:rPr lang="en" sz="1400"/>
              <a:t>synthesis</a:t>
            </a:r>
            <a:r>
              <a:rPr lang="en" sz="1400"/>
              <a:t> techniques are highly varied: </a:t>
            </a:r>
            <a:endParaRPr sz="1400"/>
          </a:p>
          <a:p>
            <a:pPr indent="-171450" lvl="7" marL="158750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Datasets </a:t>
            </a:r>
            <a:endParaRPr sz="1300"/>
          </a:p>
          <a:p>
            <a:pPr indent="-171450" lvl="7" marL="15875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Network architectures </a:t>
            </a:r>
            <a:endParaRPr sz="1300"/>
          </a:p>
          <a:p>
            <a:pPr indent="-171450" lvl="7" marL="15875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Loss functions </a:t>
            </a:r>
            <a:endParaRPr sz="1300"/>
          </a:p>
          <a:p>
            <a:pPr indent="-171450" lvl="7" marL="15875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Image pre-processing </a:t>
            </a:r>
            <a:endParaRPr sz="1300"/>
          </a:p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60"/>
          </a:p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60"/>
          </a:p>
          <a:p>
            <a:pPr indent="0" lvl="0" marL="4572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6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85858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6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" name="Google Shape;319;p46"/>
          <p:cNvCxnSpPr/>
          <p:nvPr/>
        </p:nvCxnSpPr>
        <p:spPr>
          <a:xfrm>
            <a:off x="905743" y="3257550"/>
            <a:ext cx="7406700" cy="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" name="Google Shape;320;p46"/>
          <p:cNvSpPr/>
          <p:nvPr/>
        </p:nvSpPr>
        <p:spPr>
          <a:xfrm>
            <a:off x="2381" y="0"/>
            <a:ext cx="9141600" cy="5143500"/>
          </a:xfrm>
          <a:prstGeom prst="rect">
            <a:avLst/>
          </a:prstGeom>
          <a:solidFill>
            <a:srgbClr val="5858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6"/>
          <p:cNvSpPr txBox="1"/>
          <p:nvPr>
            <p:ph type="title"/>
          </p:nvPr>
        </p:nvSpPr>
        <p:spPr>
          <a:xfrm>
            <a:off x="3261714" y="482600"/>
            <a:ext cx="53793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Calibri"/>
              <a:buNone/>
            </a:pPr>
            <a:r>
              <a:rPr lang="en" sz="5000">
                <a:solidFill>
                  <a:schemeClr val="lt2"/>
                </a:solidFill>
              </a:rPr>
              <a:t>Introduction</a:t>
            </a:r>
            <a:endParaRPr/>
          </a:p>
        </p:txBody>
      </p:sp>
      <p:cxnSp>
        <p:nvCxnSpPr>
          <p:cNvPr id="322" name="Google Shape;322;p46"/>
          <p:cNvCxnSpPr/>
          <p:nvPr/>
        </p:nvCxnSpPr>
        <p:spPr>
          <a:xfrm>
            <a:off x="3031539" y="1177703"/>
            <a:ext cx="0" cy="2400300"/>
          </a:xfrm>
          <a:prstGeom prst="straightConnector1">
            <a:avLst/>
          </a:prstGeom>
          <a:noFill/>
          <a:ln cap="flat" cmpd="sng" w="317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3" name="Google Shape;323;p46"/>
          <p:cNvSpPr/>
          <p:nvPr/>
        </p:nvSpPr>
        <p:spPr>
          <a:xfrm>
            <a:off x="2381" y="4752594"/>
            <a:ext cx="9141600" cy="390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7"/>
          <p:cNvPicPr preferRelativeResize="0"/>
          <p:nvPr/>
        </p:nvPicPr>
        <p:blipFill rotWithShape="1">
          <a:blip r:embed="rId3">
            <a:alphaModFix/>
          </a:blip>
          <a:srcRect b="0" l="4692" r="5580" t="0"/>
          <a:stretch/>
        </p:blipFill>
        <p:spPr>
          <a:xfrm>
            <a:off x="524275" y="1592650"/>
            <a:ext cx="8204103" cy="12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950" y="1"/>
            <a:ext cx="805815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